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3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4.xml" ContentType="application/vnd.openxmlformats-officedocument.theme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theme/theme5.xml" ContentType="application/vnd.openxmlformats-officedocument.theme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810" r:id="rId2"/>
    <p:sldMasterId id="2147483827" r:id="rId3"/>
    <p:sldMasterId id="2147483840" r:id="rId4"/>
    <p:sldMasterId id="2147483854" r:id="rId5"/>
    <p:sldMasterId id="2147483867" r:id="rId6"/>
  </p:sldMasterIdLst>
  <p:notesMasterIdLst>
    <p:notesMasterId r:id="rId32"/>
  </p:notesMasterIdLst>
  <p:sldIdLst>
    <p:sldId id="256" r:id="rId7"/>
    <p:sldId id="281" r:id="rId8"/>
    <p:sldId id="282" r:id="rId9"/>
    <p:sldId id="283" r:id="rId10"/>
    <p:sldId id="284" r:id="rId11"/>
    <p:sldId id="289" r:id="rId12"/>
    <p:sldId id="290" r:id="rId13"/>
    <p:sldId id="285" r:id="rId14"/>
    <p:sldId id="286" r:id="rId15"/>
    <p:sldId id="288" r:id="rId16"/>
    <p:sldId id="287" r:id="rId17"/>
    <p:sldId id="291" r:id="rId18"/>
    <p:sldId id="296" r:id="rId19"/>
    <p:sldId id="297" r:id="rId20"/>
    <p:sldId id="294" r:id="rId21"/>
    <p:sldId id="300" r:id="rId22"/>
    <p:sldId id="302" r:id="rId23"/>
    <p:sldId id="292" r:id="rId24"/>
    <p:sldId id="305" r:id="rId25"/>
    <p:sldId id="304" r:id="rId26"/>
    <p:sldId id="301" r:id="rId27"/>
    <p:sldId id="306" r:id="rId28"/>
    <p:sldId id="299" r:id="rId29"/>
    <p:sldId id="308" r:id="rId30"/>
    <p:sldId id="309" r:id="rId31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30000"/>
    <a:srgbClr val="FFCCFF"/>
    <a:srgbClr val="F70A00"/>
    <a:srgbClr val="FFCD00"/>
    <a:srgbClr val="FE6100"/>
    <a:srgbClr val="8BFE62"/>
    <a:srgbClr val="FEF600"/>
    <a:srgbClr val="B40D00"/>
    <a:srgbClr val="6900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681" autoAdjust="0"/>
    <p:restoredTop sz="84690" autoAdjust="0"/>
  </p:normalViewPr>
  <p:slideViewPr>
    <p:cSldViewPr snapToGrid="0">
      <p:cViewPr varScale="1">
        <p:scale>
          <a:sx n="85" d="100"/>
          <a:sy n="85" d="100"/>
        </p:scale>
        <p:origin x="533" y="67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23946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5.xml"/><Relationship Id="rId34" Type="http://schemas.openxmlformats.org/officeDocument/2006/relationships/viewProps" Target="viewProp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notesMaster" Target="notesMasters/notesMaster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tableStyles" Target="tableStyle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theme" Target="theme/them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60B4D4-B998-449B-9A90-C078F7154552}" type="datetimeFigureOut">
              <a:rPr lang="zh-TW" altLang="en-US" smtClean="0"/>
              <a:t>2021/7/25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E9B82C-8145-4010-8B17-8C78E998FC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009437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E9B82C-8145-4010-8B17-8C78E998FC05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980921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2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TW" sz="1200" i="1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sSup>
                        <m:sSupPr>
                          <m:ctrlPr>
                            <a:rPr lang="en-US" altLang="zh-TW" sz="1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2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sSub>
                            <m:sSubPr>
                              <m:ctrlPr>
                                <a:rPr lang="en-US" altLang="zh-TW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zh-TW" sz="12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TW" sz="12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TW" sz="12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</m:sup>
                      </m:sSup>
                      <m:r>
                        <a:rPr lang="en-US" altLang="zh-TW" sz="1200" i="1">
                          <a:latin typeface="Cambria Math" panose="02040503050406030204" pitchFamily="18" charset="0"/>
                        </a:rPr>
                        <m:t>=0.3</m:t>
                      </m:r>
                      <m:r>
                        <a:rPr lang="en-US" altLang="zh-TW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  <m:sSup>
                        <m:sSupPr>
                          <m:ctrlPr>
                            <a:rPr lang="en-US" altLang="zh-TW" sz="1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2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sSub>
                            <m:sSubPr>
                              <m:ctrlPr>
                                <a:rPr lang="en-US" altLang="zh-TW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zh-TW" sz="12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TW" sz="12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TW" sz="12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</m:sup>
                      </m:sSup>
                      <m:r>
                        <a:rPr lang="en-US" altLang="zh-TW" sz="12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1200" i="1">
                              <a:latin typeface="Cambria Math" panose="02040503050406030204" pitchFamily="18" charset="0"/>
                            </a:rPr>
                            <m:t>0.3</m:t>
                          </m:r>
                        </m:num>
                        <m:den>
                          <m:r>
                            <a:rPr lang="en-US" altLang="zh-TW" sz="1200" i="1">
                              <a:latin typeface="Cambria Math" panose="02040503050406030204" pitchFamily="18" charset="0"/>
                            </a:rPr>
                            <m:t>0.2</m:t>
                          </m:r>
                        </m:den>
                      </m:f>
                      <m:r>
                        <a:rPr lang="en-US" altLang="zh-TW" sz="1200" i="1">
                          <a:latin typeface="Cambria Math" panose="02040503050406030204" pitchFamily="18" charset="0"/>
                        </a:rPr>
                        <m:t>=1.5</m:t>
                      </m:r>
                      <m:r>
                        <a:rPr lang="en-US" altLang="zh-TW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  <m:sSub>
                        <m:sSubPr>
                          <m:ctrlPr>
                            <a:rPr lang="en-US" altLang="zh-TW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TW" sz="12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12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acc>
                        </m:e>
                        <m:sub>
                          <m:r>
                            <a:rPr lang="en-US" altLang="zh-TW" sz="1200" i="1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en-US" altLang="zh-TW" sz="12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TW" sz="1200">
                          <a:latin typeface="Cambria Math" panose="02040503050406030204" pitchFamily="18" charset="0"/>
                        </a:rPr>
                        <m:t>log</m:t>
                      </m:r>
                      <m:r>
                        <a:rPr lang="en-US" altLang="zh-TW" sz="1200" i="1">
                          <a:latin typeface="Cambria Math" panose="02040503050406030204" pitchFamily="18" charset="0"/>
                        </a:rPr>
                        <m:t>⁡(1.5)</m:t>
                      </m:r>
                    </m:oMath>
                  </m:oMathPara>
                </a14:m>
                <a:endParaRPr lang="zh-TW" altLang="en-US" sz="1200" dirty="0"/>
              </a:p>
              <a:p>
                <a:pPr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2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TW" sz="12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sSup>
                        <m:sSupPr>
                          <m:ctrlPr>
                            <a:rPr lang="en-US" altLang="zh-TW" sz="1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2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sSub>
                            <m:sSubPr>
                              <m:ctrlPr>
                                <a:rPr lang="en-US" altLang="zh-TW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zh-TW" sz="12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TW" sz="12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TW" sz="12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</m:sup>
                      </m:sSup>
                      <m:r>
                        <a:rPr lang="en-US" altLang="zh-TW" sz="1200" i="1">
                          <a:latin typeface="Cambria Math" panose="02040503050406030204" pitchFamily="18" charset="0"/>
                        </a:rPr>
                        <m:t>=0.3</m:t>
                      </m:r>
                      <m:r>
                        <a:rPr lang="en-US" altLang="zh-TW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  <m:sSup>
                        <m:sSupPr>
                          <m:ctrlPr>
                            <a:rPr lang="en-US" altLang="zh-TW" sz="1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2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sSub>
                            <m:sSubPr>
                              <m:ctrlPr>
                                <a:rPr lang="en-US" altLang="zh-TW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zh-TW" sz="12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TW" sz="12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TW" sz="12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</m:sup>
                      </m:sSup>
                      <m:r>
                        <a:rPr lang="en-US" altLang="zh-TW" sz="12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1200" i="1">
                              <a:latin typeface="Cambria Math" panose="02040503050406030204" pitchFamily="18" charset="0"/>
                            </a:rPr>
                            <m:t>0.3</m:t>
                          </m:r>
                        </m:num>
                        <m:den>
                          <m:r>
                            <a:rPr lang="en-US" altLang="zh-TW" sz="1200" i="1">
                              <a:latin typeface="Cambria Math" panose="02040503050406030204" pitchFamily="18" charset="0"/>
                            </a:rPr>
                            <m:t>0.2</m:t>
                          </m:r>
                        </m:den>
                      </m:f>
                      <m:r>
                        <a:rPr lang="en-US" altLang="zh-TW" sz="1200" i="1">
                          <a:latin typeface="Cambria Math" panose="02040503050406030204" pitchFamily="18" charset="0"/>
                        </a:rPr>
                        <m:t>=1.5</m:t>
                      </m:r>
                      <m:r>
                        <a:rPr lang="en-US" altLang="zh-TW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  <m:sSub>
                        <m:sSubPr>
                          <m:ctrlPr>
                            <a:rPr lang="en-US" altLang="zh-TW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TW" sz="12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12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acc>
                        </m:e>
                        <m:sub>
                          <m:r>
                            <a:rPr lang="en-US" altLang="zh-TW" sz="12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en-US" altLang="zh-TW" sz="12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TW" sz="1200">
                          <a:latin typeface="Cambria Math" panose="02040503050406030204" pitchFamily="18" charset="0"/>
                        </a:rPr>
                        <m:t>log</m:t>
                      </m:r>
                      <m:r>
                        <a:rPr lang="en-US" altLang="zh-TW" sz="1200" i="1">
                          <a:latin typeface="Cambria Math" panose="02040503050406030204" pitchFamily="18" charset="0"/>
                        </a:rPr>
                        <m:t>⁡(1.5)</m:t>
                      </m:r>
                    </m:oMath>
                  </m:oMathPara>
                </a14:m>
                <a:endParaRPr lang="en-US" altLang="zh-TW" sz="1200" dirty="0" smtClean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2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TW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2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altLang="zh-TW" sz="12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sub>
                              </m:sSub>
                              <m:r>
                                <a:rPr lang="en-US" altLang="zh-TW" sz="12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nor/>
                                </m:rPr>
                                <a:rPr lang="en-US" altLang="zh-TW" sz="1200" dirty="0"/>
                                <m:t> </m:t>
                              </m:r>
                              <m:sSub>
                                <m:sSubPr>
                                  <m:ctrlPr>
                                    <a:rPr lang="en-US" altLang="zh-TW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zh-TW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TW" sz="12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TW" sz="12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altLang="zh-TW" sz="12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TW" sz="1200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TW" sz="1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TW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2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altLang="zh-TW" sz="12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sub>
                              </m:sSub>
                              <m:r>
                                <a:rPr lang="en-US" altLang="zh-TW" sz="12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nor/>
                                </m:rPr>
                                <a:rPr lang="en-US" altLang="zh-TW" sz="1200" dirty="0"/>
                                <m:t> </m:t>
                              </m:r>
                              <m:sSub>
                                <m:sSubPr>
                                  <m:ctrlPr>
                                    <a:rPr lang="en-US" altLang="zh-TW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zh-TW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TW" sz="12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TW" sz="12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altLang="zh-TW" sz="12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TW" sz="1200" i="1">
                          <a:latin typeface="Cambria Math" panose="02040503050406030204" pitchFamily="18" charset="0"/>
                        </a:rPr>
                        <m:t>=0.1694</m:t>
                      </m:r>
                    </m:oMath>
                  </m:oMathPara>
                </a14:m>
                <a:endParaRPr lang="zh-TW" altLang="en-US" sz="1200" dirty="0"/>
              </a:p>
              <a:p>
                <a:pPr>
                  <a:spcBef>
                    <a:spcPts val="600"/>
                  </a:spcBef>
                </a:pPr>
                <a:endParaRPr lang="zh-TW" altLang="en-US" sz="1200" dirty="0"/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>
                  <a:spcBef>
                    <a:spcPts val="600"/>
                  </a:spcBef>
                </a:pPr>
                <a:r>
                  <a:rPr lang="en-US" altLang="zh-TW" sz="1200" i="0">
                    <a:latin typeface="Cambria Math" panose="02040503050406030204" pitchFamily="18" charset="0"/>
                  </a:rPr>
                  <a:t>𝑃</a:t>
                </a:r>
                <a:r>
                  <a:rPr lang="en-US" altLang="zh-TW" sz="1200" i="0" smtClean="0">
                    <a:latin typeface="Cambria Math" panose="02040503050406030204" pitchFamily="18" charset="0"/>
                  </a:rPr>
                  <a:t>_</a:t>
                </a:r>
                <a:r>
                  <a:rPr lang="en-US" altLang="zh-TW" sz="1200" i="0">
                    <a:latin typeface="Cambria Math" panose="02040503050406030204" pitchFamily="18" charset="0"/>
                  </a:rPr>
                  <a:t>𝑤 𝑒^(𝑡 ̂_𝑤 )=0.3</a:t>
                </a:r>
                <a:r>
                  <a:rPr lang="en-US" altLang="zh-TW" sz="120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⟹</a:t>
                </a:r>
                <a:r>
                  <a:rPr lang="en-US" altLang="zh-TW" sz="1200" i="0">
                    <a:latin typeface="Cambria Math" panose="02040503050406030204" pitchFamily="18" charset="0"/>
                  </a:rPr>
                  <a:t>𝑒^(𝑡 ̂_𝑤 )=0.3/0.2=1.5</a:t>
                </a:r>
                <a:r>
                  <a:rPr lang="en-US" altLang="zh-TW" sz="120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⟹</a:t>
                </a:r>
                <a:r>
                  <a:rPr lang="en-US" altLang="zh-TW" sz="1200" i="0">
                    <a:latin typeface="Cambria Math" panose="02040503050406030204" pitchFamily="18" charset="0"/>
                  </a:rPr>
                  <a:t>𝑡 ̂_𝑤=log⁡(1.5)</a:t>
                </a:r>
                <a:endParaRPr lang="zh-TW" altLang="en-US" sz="1200" dirty="0"/>
              </a:p>
              <a:p>
                <a:pPr>
                  <a:spcBef>
                    <a:spcPts val="600"/>
                  </a:spcBef>
                </a:pPr>
                <a:r>
                  <a:rPr lang="en-US" altLang="zh-TW" sz="1200" i="0">
                    <a:latin typeface="Cambria Math" panose="02040503050406030204" pitchFamily="18" charset="0"/>
                  </a:rPr>
                  <a:t>𝑃_</a:t>
                </a:r>
                <a:r>
                  <a:rPr lang="en-US" altLang="zh-TW" sz="1200" b="0" i="0" smtClean="0">
                    <a:latin typeface="Cambria Math" panose="02040503050406030204" pitchFamily="18" charset="0"/>
                  </a:rPr>
                  <a:t>ℎ</a:t>
                </a:r>
                <a:r>
                  <a:rPr lang="en-US" altLang="zh-TW" sz="1200" b="0" i="0">
                    <a:latin typeface="Cambria Math" panose="02040503050406030204" pitchFamily="18" charset="0"/>
                  </a:rPr>
                  <a:t> </a:t>
                </a:r>
                <a:r>
                  <a:rPr lang="en-US" altLang="zh-TW" sz="1200" i="0">
                    <a:latin typeface="Cambria Math" panose="02040503050406030204" pitchFamily="18" charset="0"/>
                  </a:rPr>
                  <a:t>𝑒^(𝑡 ̂_</a:t>
                </a:r>
                <a:r>
                  <a:rPr lang="en-US" altLang="zh-TW" sz="1200" b="0" i="0" smtClean="0">
                    <a:latin typeface="Cambria Math" panose="02040503050406030204" pitchFamily="18" charset="0"/>
                  </a:rPr>
                  <a:t>ℎ </a:t>
                </a:r>
                <a:r>
                  <a:rPr lang="en-US" altLang="zh-TW" sz="1200" b="0" i="0">
                    <a:latin typeface="Cambria Math" panose="02040503050406030204" pitchFamily="18" charset="0"/>
                  </a:rPr>
                  <a:t>)</a:t>
                </a:r>
                <a:r>
                  <a:rPr lang="en-US" altLang="zh-TW" sz="1200" i="0">
                    <a:latin typeface="Cambria Math" panose="02040503050406030204" pitchFamily="18" charset="0"/>
                  </a:rPr>
                  <a:t>=0.3</a:t>
                </a:r>
                <a:r>
                  <a:rPr lang="en-US" altLang="zh-TW" sz="120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⟹</a:t>
                </a:r>
                <a:r>
                  <a:rPr lang="en-US" altLang="zh-TW" sz="1200" i="0">
                    <a:latin typeface="Cambria Math" panose="02040503050406030204" pitchFamily="18" charset="0"/>
                  </a:rPr>
                  <a:t>𝑒^(𝑡 ̂_</a:t>
                </a:r>
                <a:r>
                  <a:rPr lang="en-US" altLang="zh-TW" sz="1200" b="0" i="0" smtClean="0">
                    <a:latin typeface="Cambria Math" panose="02040503050406030204" pitchFamily="18" charset="0"/>
                  </a:rPr>
                  <a:t>ℎ </a:t>
                </a:r>
                <a:r>
                  <a:rPr lang="en-US" altLang="zh-TW" sz="1200" b="0" i="0">
                    <a:latin typeface="Cambria Math" panose="02040503050406030204" pitchFamily="18" charset="0"/>
                  </a:rPr>
                  <a:t>)</a:t>
                </a:r>
                <a:r>
                  <a:rPr lang="en-US" altLang="zh-TW" sz="1200" i="0">
                    <a:latin typeface="Cambria Math" panose="02040503050406030204" pitchFamily="18" charset="0"/>
                  </a:rPr>
                  <a:t>=0.3/0.2=1.5</a:t>
                </a:r>
                <a:r>
                  <a:rPr lang="en-US" altLang="zh-TW" sz="120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⟹</a:t>
                </a:r>
                <a:r>
                  <a:rPr lang="en-US" altLang="zh-TW" sz="1200" i="0">
                    <a:latin typeface="Cambria Math" panose="02040503050406030204" pitchFamily="18" charset="0"/>
                  </a:rPr>
                  <a:t>𝑡 ̂_</a:t>
                </a:r>
                <a:r>
                  <a:rPr lang="en-US" altLang="zh-TW" sz="1200" b="0" i="0" smtClean="0">
                    <a:latin typeface="Cambria Math" panose="02040503050406030204" pitchFamily="18" charset="0"/>
                  </a:rPr>
                  <a:t>ℎ</a:t>
                </a:r>
                <a:r>
                  <a:rPr lang="en-US" altLang="zh-TW" sz="1200" i="0">
                    <a:latin typeface="Cambria Math" panose="02040503050406030204" pitchFamily="18" charset="0"/>
                  </a:rPr>
                  <a:t>=log⁡(1.5)</a:t>
                </a:r>
                <a:endParaRPr lang="en-US" altLang="zh-TW" sz="1200" dirty="0" smtClean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TW" sz="1200" i="0">
                    <a:latin typeface="Cambria Math" panose="02040503050406030204" pitchFamily="18" charset="0"/>
                  </a:rPr>
                  <a:t>(𝑡_𝑤−</a:t>
                </a:r>
                <a:r>
                  <a:rPr lang="en-US" altLang="zh-TW" sz="1200" i="0" dirty="0">
                    <a:latin typeface="Cambria Math" panose="02040503050406030204" pitchFamily="18" charset="0"/>
                  </a:rPr>
                  <a:t>"</a:t>
                </a:r>
                <a:r>
                  <a:rPr lang="en-US" altLang="zh-TW" sz="1200" i="0" dirty="0"/>
                  <a:t> </a:t>
                </a:r>
                <a:r>
                  <a:rPr lang="en-US" altLang="zh-TW" sz="1200" i="0">
                    <a:latin typeface="Cambria Math" panose="02040503050406030204" pitchFamily="18" charset="0"/>
                  </a:rPr>
                  <a:t>" 𝑡 ̂_𝑤 )</a:t>
                </a:r>
                <a:r>
                  <a:rPr lang="en-US" altLang="zh-TW" sz="1200" i="0" smtClean="0">
                    <a:latin typeface="Cambria Math" panose="02040503050406030204" pitchFamily="18" charset="0"/>
                  </a:rPr>
                  <a:t>^</a:t>
                </a:r>
                <a:r>
                  <a:rPr lang="en-US" altLang="zh-TW" sz="1200" i="0">
                    <a:latin typeface="Cambria Math" panose="02040503050406030204" pitchFamily="18" charset="0"/>
                  </a:rPr>
                  <a:t>2+(𝑡_𝑤−</a:t>
                </a:r>
                <a:r>
                  <a:rPr lang="en-US" altLang="zh-TW" sz="1200" i="0" dirty="0">
                    <a:latin typeface="Cambria Math" panose="02040503050406030204" pitchFamily="18" charset="0"/>
                  </a:rPr>
                  <a:t>"</a:t>
                </a:r>
                <a:r>
                  <a:rPr lang="en-US" altLang="zh-TW" sz="1200" i="0" dirty="0"/>
                  <a:t> </a:t>
                </a:r>
                <a:r>
                  <a:rPr lang="en-US" altLang="zh-TW" sz="1200" i="0">
                    <a:latin typeface="Cambria Math" panose="02040503050406030204" pitchFamily="18" charset="0"/>
                  </a:rPr>
                  <a:t>" 𝑡 ̂_𝑤 )^2=0.1694</a:t>
                </a:r>
                <a:endParaRPr lang="zh-TW" altLang="en-US" sz="1200" dirty="0"/>
              </a:p>
              <a:p>
                <a:pPr>
                  <a:spcBef>
                    <a:spcPts val="600"/>
                  </a:spcBef>
                </a:pPr>
                <a:endParaRPr lang="zh-TW" altLang="en-US" sz="1200" dirty="0"/>
              </a:p>
              <a:p>
                <a:endParaRPr lang="zh-TW" altLang="en-US" dirty="0"/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E9B82C-8145-4010-8B17-8C78E998FC05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562985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E9B82C-8145-4010-8B17-8C78E998FC05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808678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https://twgreatdaily.com/EcqCRW0BJleJMoPMOWK3.html</a:t>
            </a:r>
          </a:p>
          <a:p>
            <a:r>
              <a:rPr lang="en-US" altLang="zh-TW" dirty="0" smtClean="0"/>
              <a:t>https://gnn.gamer.com.tw/detail.php?sn=182727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E9B82C-8145-4010-8B17-8C78E998FC05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502773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https://twgreatdaily.com/EcqCRW0BJleJMoPMOWK3.html</a:t>
            </a:r>
          </a:p>
          <a:p>
            <a:r>
              <a:rPr lang="en-US" altLang="zh-TW" dirty="0" smtClean="0"/>
              <a:t>https://gnn.gamer.com.tw/detail.php?sn=182727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E9B82C-8145-4010-8B17-8C78E998FC05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625533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E9B82C-8145-4010-8B17-8C78E998FC05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423033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E9B82C-8145-4010-8B17-8C78E998FC05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738713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E9B82C-8145-4010-8B17-8C78E998FC05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637048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E9B82C-8145-4010-8B17-8C78E998FC05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896802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E9B82C-8145-4010-8B17-8C78E998FC05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439296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E9B82C-8145-4010-8B17-8C78E998FC05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736536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E9B82C-8145-4010-8B17-8C78E998FC05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567233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E9B82C-8145-4010-8B17-8C78E998FC05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620105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0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.png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189" indent="0" algn="ctr">
              <a:buNone/>
              <a:defRPr sz="2800"/>
            </a:lvl2pPr>
            <a:lvl3pPr marL="914377" indent="0" algn="ctr">
              <a:buNone/>
              <a:defRPr sz="2400"/>
            </a:lvl3pPr>
            <a:lvl4pPr marL="1371566" indent="0" algn="ctr">
              <a:buNone/>
              <a:defRPr sz="2000"/>
            </a:lvl4pPr>
            <a:lvl5pPr marL="1828754" indent="0" algn="ctr">
              <a:buNone/>
              <a:defRPr sz="2000"/>
            </a:lvl5pPr>
            <a:lvl6pPr marL="2285943" indent="0" algn="ctr">
              <a:buNone/>
              <a:defRPr sz="2000"/>
            </a:lvl6pPr>
            <a:lvl7pPr marL="2743131" indent="0" algn="ctr">
              <a:buNone/>
              <a:defRPr sz="2000"/>
            </a:lvl7pPr>
            <a:lvl8pPr marL="3200320" indent="0" algn="ctr">
              <a:buNone/>
              <a:defRPr sz="2000"/>
            </a:lvl8pPr>
            <a:lvl9pPr marL="3657509" indent="0" algn="ctr">
              <a:buNone/>
              <a:defRPr sz="2000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871AEC-3EE2-47D7-BE2E-AF5668CB7340}" type="datetimeFigureOut">
              <a:rPr lang="zh-TW" altLang="en-US" smtClean="0"/>
              <a:t>2021/7/25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492F5-6A74-4699-A287-C378490E52C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096836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871AEC-3EE2-47D7-BE2E-AF5668CB7340}" type="datetimeFigureOut">
              <a:rPr lang="zh-TW" altLang="en-US" smtClean="0"/>
              <a:t>2021/7/25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492F5-6A74-4699-A287-C378490E52C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367546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0362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0364"/>
            <a:ext cx="7734300" cy="5811837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871AEC-3EE2-47D7-BE2E-AF5668CB7340}" type="datetimeFigureOut">
              <a:rPr lang="zh-TW" altLang="en-US" smtClean="0"/>
              <a:t>2021/7/25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492F5-6A74-4699-A287-C378490E52C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939821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1758950" y="2092325"/>
            <a:ext cx="8674100" cy="2673350"/>
          </a:xfrm>
          <a:prstGeom prst="rect">
            <a:avLst/>
          </a:prstGeom>
          <a:noFill/>
          <a:ln>
            <a:solidFill>
              <a:srgbClr val="5AA8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版面配置區 2"/>
          <p:cNvSpPr>
            <a:spLocks noGrp="1"/>
          </p:cNvSpPr>
          <p:nvPr>
            <p:ph type="body" sz="quarter" idx="10" hasCustomPrompt="1"/>
          </p:nvPr>
        </p:nvSpPr>
        <p:spPr>
          <a:xfrm>
            <a:off x="1758950" y="2755400"/>
            <a:ext cx="8674099" cy="5905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400" b="0">
                <a:solidFill>
                  <a:srgbClr val="17375E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pPr lvl="0"/>
            <a:r>
              <a:rPr lang="en-US" altLang="zh-TW" dirty="0"/>
              <a:t>Title </a:t>
            </a:r>
            <a:endParaRPr lang="zh-TW" altLang="en-US" dirty="0"/>
          </a:p>
        </p:txBody>
      </p:sp>
      <p:sp>
        <p:nvSpPr>
          <p:cNvPr id="11" name="文字版面配置區 2"/>
          <p:cNvSpPr>
            <a:spLocks noGrp="1"/>
          </p:cNvSpPr>
          <p:nvPr>
            <p:ph type="body" sz="quarter" idx="11" hasCustomPrompt="1"/>
          </p:nvPr>
        </p:nvSpPr>
        <p:spPr>
          <a:xfrm>
            <a:off x="1758950" y="3595441"/>
            <a:ext cx="8674099" cy="5905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baseline="0">
                <a:solidFill>
                  <a:srgbClr val="5AA8BA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pPr lvl="0"/>
            <a:r>
              <a:rPr lang="en-US" altLang="zh-TW" dirty="0"/>
              <a:t>Place for Subtitle</a:t>
            </a:r>
            <a:endParaRPr lang="zh-TW" altLang="en-US" dirty="0"/>
          </a:p>
        </p:txBody>
      </p:sp>
      <p:grpSp>
        <p:nvGrpSpPr>
          <p:cNvPr id="2" name="群組 1"/>
          <p:cNvGrpSpPr/>
          <p:nvPr/>
        </p:nvGrpSpPr>
        <p:grpSpPr>
          <a:xfrm>
            <a:off x="3820240" y="5901065"/>
            <a:ext cx="4551521" cy="956935"/>
            <a:chOff x="3790796" y="5901065"/>
            <a:chExt cx="4551521" cy="956935"/>
          </a:xfrm>
        </p:grpSpPr>
        <p:sp>
          <p:nvSpPr>
            <p:cNvPr id="15" name="文字方塊 14"/>
            <p:cNvSpPr txBox="1"/>
            <p:nvPr/>
          </p:nvSpPr>
          <p:spPr>
            <a:xfrm>
              <a:off x="3790796" y="6553200"/>
              <a:ext cx="4551521" cy="3048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TW" sz="1400" dirty="0">
                  <a:solidFill>
                    <a:srgbClr val="87C0CD"/>
                  </a:solidFill>
                </a:rPr>
                <a:t>ELAN Microelectronics Corporation</a:t>
              </a:r>
              <a:endParaRPr lang="zh-TW" altLang="en-US" sz="1400" dirty="0">
                <a:solidFill>
                  <a:srgbClr val="87C0CD"/>
                </a:solidFill>
              </a:endParaRPr>
            </a:p>
          </p:txBody>
        </p:sp>
        <p:pic>
          <p:nvPicPr>
            <p:cNvPr id="16" name="圖片 1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33479" y="5901065"/>
              <a:ext cx="866155" cy="866155"/>
            </a:xfrm>
            <a:prstGeom prst="rect">
              <a:avLst/>
            </a:prstGeom>
          </p:spPr>
        </p:pic>
      </p:grpSp>
      <p:sp>
        <p:nvSpPr>
          <p:cNvPr id="3" name="矩形 2"/>
          <p:cNvSpPr/>
          <p:nvPr/>
        </p:nvSpPr>
        <p:spPr>
          <a:xfrm>
            <a:off x="2265680" y="1943576"/>
            <a:ext cx="1183640" cy="3068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7" name="圖片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88" y="1664662"/>
            <a:ext cx="1258624" cy="855325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9" t="-406" r="3038" b="50136"/>
          <a:stretch/>
        </p:blipFill>
        <p:spPr>
          <a:xfrm>
            <a:off x="1686355" y="4397391"/>
            <a:ext cx="8793684" cy="421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4961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30"/>
          <p:cNvSpPr txBox="1"/>
          <p:nvPr/>
        </p:nvSpPr>
        <p:spPr>
          <a:xfrm>
            <a:off x="6453839" y="196626"/>
            <a:ext cx="2418941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defRPr/>
            </a:pPr>
            <a:r>
              <a:rPr lang="zh-TW" altLang="en-US" sz="3600" b="0" dirty="0">
                <a:solidFill>
                  <a:srgbClr val="113F67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zh-TW" sz="3600" b="0" dirty="0">
                <a:solidFill>
                  <a:srgbClr val="113F67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Agenda</a:t>
            </a:r>
            <a:endParaRPr lang="zh-TW" altLang="en-US" sz="3600" b="0" dirty="0">
              <a:solidFill>
                <a:srgbClr val="113F67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cxnSp>
        <p:nvCxnSpPr>
          <p:cNvPr id="18" name="直線接點 17"/>
          <p:cNvCxnSpPr>
            <a:cxnSpLocks/>
          </p:cNvCxnSpPr>
          <p:nvPr/>
        </p:nvCxnSpPr>
        <p:spPr>
          <a:xfrm>
            <a:off x="5064091" y="1080655"/>
            <a:ext cx="0" cy="5041849"/>
          </a:xfrm>
          <a:prstGeom prst="line">
            <a:avLst/>
          </a:prstGeom>
          <a:ln>
            <a:solidFill>
              <a:srgbClr val="2265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群組 18"/>
          <p:cNvGrpSpPr/>
          <p:nvPr/>
        </p:nvGrpSpPr>
        <p:grpSpPr>
          <a:xfrm>
            <a:off x="4806705" y="1990773"/>
            <a:ext cx="514773" cy="584775"/>
            <a:chOff x="5379241" y="1837428"/>
            <a:chExt cx="514773" cy="584775"/>
          </a:xfrm>
          <a:solidFill>
            <a:srgbClr val="113F67"/>
          </a:solidFill>
        </p:grpSpPr>
        <p:sp>
          <p:nvSpPr>
            <p:cNvPr id="20" name="矩形 19"/>
            <p:cNvSpPr/>
            <p:nvPr/>
          </p:nvSpPr>
          <p:spPr>
            <a:xfrm flipV="1">
              <a:off x="5379241" y="1872430"/>
              <a:ext cx="514773" cy="51477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21" name="文字方塊 20"/>
            <p:cNvSpPr txBox="1"/>
            <p:nvPr/>
          </p:nvSpPr>
          <p:spPr>
            <a:xfrm>
              <a:off x="5379241" y="1837428"/>
              <a:ext cx="51477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3200" dirty="0">
                  <a:solidFill>
                    <a:schemeClr val="bg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1</a:t>
              </a:r>
              <a:endParaRPr lang="zh-TW" altLang="en-US" sz="32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</p:grpSp>
      <p:grpSp>
        <p:nvGrpSpPr>
          <p:cNvPr id="22" name="群組 21"/>
          <p:cNvGrpSpPr/>
          <p:nvPr/>
        </p:nvGrpSpPr>
        <p:grpSpPr>
          <a:xfrm>
            <a:off x="4806705" y="3268915"/>
            <a:ext cx="514773" cy="584775"/>
            <a:chOff x="5379241" y="2909840"/>
            <a:chExt cx="514773" cy="584775"/>
          </a:xfrm>
          <a:solidFill>
            <a:srgbClr val="5AA8BA"/>
          </a:solidFill>
        </p:grpSpPr>
        <p:sp>
          <p:nvSpPr>
            <p:cNvPr id="23" name="矩形 22"/>
            <p:cNvSpPr/>
            <p:nvPr/>
          </p:nvSpPr>
          <p:spPr>
            <a:xfrm flipV="1">
              <a:off x="5379241" y="2944842"/>
              <a:ext cx="514773" cy="51477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24" name="文字方塊 23"/>
            <p:cNvSpPr txBox="1"/>
            <p:nvPr/>
          </p:nvSpPr>
          <p:spPr>
            <a:xfrm>
              <a:off x="5379241" y="2909840"/>
              <a:ext cx="514773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3200" dirty="0">
                  <a:solidFill>
                    <a:schemeClr val="bg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2</a:t>
              </a:r>
              <a:endParaRPr lang="zh-TW" altLang="en-US" sz="32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</p:grpSp>
      <p:grpSp>
        <p:nvGrpSpPr>
          <p:cNvPr id="25" name="群組 24"/>
          <p:cNvGrpSpPr/>
          <p:nvPr/>
        </p:nvGrpSpPr>
        <p:grpSpPr>
          <a:xfrm>
            <a:off x="4806704" y="4615096"/>
            <a:ext cx="516870" cy="584775"/>
            <a:chOff x="5379241" y="4122998"/>
            <a:chExt cx="516870" cy="584775"/>
          </a:xfrm>
          <a:solidFill>
            <a:srgbClr val="113F67"/>
          </a:solidFill>
        </p:grpSpPr>
        <p:sp>
          <p:nvSpPr>
            <p:cNvPr id="26" name="矩形 25"/>
            <p:cNvSpPr/>
            <p:nvPr/>
          </p:nvSpPr>
          <p:spPr>
            <a:xfrm flipV="1">
              <a:off x="5379241" y="4158000"/>
              <a:ext cx="514773" cy="51477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27" name="文字方塊 26"/>
            <p:cNvSpPr txBox="1"/>
            <p:nvPr/>
          </p:nvSpPr>
          <p:spPr>
            <a:xfrm>
              <a:off x="5381338" y="4122998"/>
              <a:ext cx="51477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3200" dirty="0">
                  <a:solidFill>
                    <a:schemeClr val="bg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3</a:t>
              </a:r>
              <a:endParaRPr lang="zh-TW" altLang="en-US" sz="32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</p:grpSp>
      <p:sp>
        <p:nvSpPr>
          <p:cNvPr id="31" name="文字版面配置區 2"/>
          <p:cNvSpPr>
            <a:spLocks noGrp="1"/>
          </p:cNvSpPr>
          <p:nvPr>
            <p:ph type="body" sz="quarter" idx="10" hasCustomPrompt="1"/>
          </p:nvPr>
        </p:nvSpPr>
        <p:spPr>
          <a:xfrm>
            <a:off x="5469160" y="2126482"/>
            <a:ext cx="6578125" cy="44409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="0" baseline="0">
                <a:solidFill>
                  <a:srgbClr val="113F67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pPr lvl="0"/>
            <a:r>
              <a:rPr lang="en-US" altLang="zh-TW" dirty="0"/>
              <a:t>Topic 1</a:t>
            </a:r>
            <a:endParaRPr lang="zh-TW" altLang="en-US" dirty="0"/>
          </a:p>
        </p:txBody>
      </p:sp>
      <p:sp>
        <p:nvSpPr>
          <p:cNvPr id="32" name="文字版面配置區 2"/>
          <p:cNvSpPr>
            <a:spLocks noGrp="1"/>
          </p:cNvSpPr>
          <p:nvPr>
            <p:ph type="body" sz="quarter" idx="11" hasCustomPrompt="1"/>
          </p:nvPr>
        </p:nvSpPr>
        <p:spPr>
          <a:xfrm>
            <a:off x="5469160" y="3389619"/>
            <a:ext cx="6578125" cy="44409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="0" baseline="0">
                <a:solidFill>
                  <a:srgbClr val="113F67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pPr lvl="0"/>
            <a:r>
              <a:rPr lang="en-US" altLang="zh-TW" dirty="0"/>
              <a:t>Topic 2</a:t>
            </a:r>
            <a:endParaRPr lang="zh-TW" altLang="en-US" dirty="0"/>
          </a:p>
        </p:txBody>
      </p:sp>
      <p:sp>
        <p:nvSpPr>
          <p:cNvPr id="34" name="文字版面配置區 2"/>
          <p:cNvSpPr>
            <a:spLocks noGrp="1"/>
          </p:cNvSpPr>
          <p:nvPr>
            <p:ph type="body" sz="quarter" idx="12" hasCustomPrompt="1"/>
          </p:nvPr>
        </p:nvSpPr>
        <p:spPr>
          <a:xfrm>
            <a:off x="5469160" y="4747185"/>
            <a:ext cx="6578125" cy="44409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="0" baseline="0">
                <a:solidFill>
                  <a:srgbClr val="113F67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pPr lvl="0"/>
            <a:r>
              <a:rPr lang="en-US" altLang="zh-TW" dirty="0"/>
              <a:t>Topic 3</a:t>
            </a:r>
            <a:endParaRPr lang="zh-TW" altLang="en-US" dirty="0"/>
          </a:p>
        </p:txBody>
      </p:sp>
      <p:pic>
        <p:nvPicPr>
          <p:cNvPr id="33" name="圖片 3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0582" y="6137932"/>
            <a:ext cx="866155" cy="866155"/>
          </a:xfrm>
          <a:prstGeom prst="rect">
            <a:avLst/>
          </a:prstGeom>
        </p:spPr>
      </p:pic>
      <p:grpSp>
        <p:nvGrpSpPr>
          <p:cNvPr id="66" name="群組 65"/>
          <p:cNvGrpSpPr/>
          <p:nvPr/>
        </p:nvGrpSpPr>
        <p:grpSpPr>
          <a:xfrm>
            <a:off x="0" y="0"/>
            <a:ext cx="4322578" cy="6858000"/>
            <a:chOff x="0" y="0"/>
            <a:chExt cx="4322578" cy="6858000"/>
          </a:xfrm>
        </p:grpSpPr>
        <p:grpSp>
          <p:nvGrpSpPr>
            <p:cNvPr id="67" name="群組 66"/>
            <p:cNvGrpSpPr/>
            <p:nvPr/>
          </p:nvGrpSpPr>
          <p:grpSpPr>
            <a:xfrm>
              <a:off x="0" y="0"/>
              <a:ext cx="3975947" cy="6858000"/>
              <a:chOff x="0" y="0"/>
              <a:chExt cx="3975947" cy="6858000"/>
            </a:xfrm>
          </p:grpSpPr>
          <p:sp>
            <p:nvSpPr>
              <p:cNvPr id="71" name="矩形 70"/>
              <p:cNvSpPr/>
              <p:nvPr/>
            </p:nvSpPr>
            <p:spPr>
              <a:xfrm>
                <a:off x="0" y="0"/>
                <a:ext cx="3975947" cy="6858000"/>
              </a:xfrm>
              <a:prstGeom prst="rect">
                <a:avLst/>
              </a:prstGeom>
              <a:solidFill>
                <a:srgbClr val="0E325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latin typeface="Malgun Gothic" panose="020B0503020000020004" pitchFamily="34" charset="-127"/>
                  <a:ea typeface="Malgun Gothic" panose="020B0503020000020004" pitchFamily="34" charset="-127"/>
                </a:endParaRPr>
              </a:p>
            </p:txBody>
          </p:sp>
          <p:sp>
            <p:nvSpPr>
              <p:cNvPr id="72" name="文字方塊 71"/>
              <p:cNvSpPr txBox="1"/>
              <p:nvPr/>
            </p:nvSpPr>
            <p:spPr>
              <a:xfrm rot="16200000">
                <a:off x="-1483239" y="2214855"/>
                <a:ext cx="432743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000" dirty="0">
                    <a:solidFill>
                      <a:srgbClr val="F3F9FB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ELAN MICROELECTRONICS CORP.</a:t>
                </a:r>
                <a:endParaRPr lang="zh-TW" altLang="en-US" sz="2000" dirty="0">
                  <a:solidFill>
                    <a:srgbClr val="F3F9FB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endParaRPr>
              </a:p>
            </p:txBody>
          </p:sp>
          <p:sp>
            <p:nvSpPr>
              <p:cNvPr id="73" name="矩形 72"/>
              <p:cNvSpPr/>
              <p:nvPr/>
            </p:nvSpPr>
            <p:spPr>
              <a:xfrm>
                <a:off x="0" y="6271403"/>
                <a:ext cx="1442169" cy="94891"/>
              </a:xfrm>
              <a:prstGeom prst="rect">
                <a:avLst/>
              </a:prstGeom>
              <a:solidFill>
                <a:srgbClr val="5AA8B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latin typeface="Malgun Gothic" panose="020B0503020000020004" pitchFamily="34" charset="-127"/>
                  <a:ea typeface="Malgun Gothic" panose="020B0503020000020004" pitchFamily="34" charset="-127"/>
                </a:endParaRPr>
              </a:p>
            </p:txBody>
          </p:sp>
          <p:pic>
            <p:nvPicPr>
              <p:cNvPr id="74" name="圖片 73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6765" y="4688820"/>
                <a:ext cx="2515685" cy="129869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  <p:grpSp>
          <p:nvGrpSpPr>
            <p:cNvPr id="68" name="群組 67"/>
            <p:cNvGrpSpPr/>
            <p:nvPr/>
          </p:nvGrpSpPr>
          <p:grpSpPr>
            <a:xfrm>
              <a:off x="3624911" y="555409"/>
              <a:ext cx="697667" cy="697654"/>
              <a:chOff x="3624911" y="555409"/>
              <a:chExt cx="697667" cy="697654"/>
            </a:xfrm>
          </p:grpSpPr>
          <p:sp>
            <p:nvSpPr>
              <p:cNvPr id="69" name="矩形 68"/>
              <p:cNvSpPr/>
              <p:nvPr/>
            </p:nvSpPr>
            <p:spPr>
              <a:xfrm>
                <a:off x="3624911" y="555410"/>
                <a:ext cx="693538" cy="697653"/>
              </a:xfrm>
              <a:prstGeom prst="rect">
                <a:avLst/>
              </a:prstGeom>
              <a:noFill/>
              <a:ln>
                <a:solidFill>
                  <a:srgbClr val="87C0C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latin typeface="Malgun Gothic" panose="020B0503020000020004" pitchFamily="34" charset="-127"/>
                  <a:ea typeface="Malgun Gothic" panose="020B0503020000020004" pitchFamily="34" charset="-127"/>
                </a:endParaRPr>
              </a:p>
            </p:txBody>
          </p:sp>
          <p:sp>
            <p:nvSpPr>
              <p:cNvPr id="70" name="矩形 69"/>
              <p:cNvSpPr/>
              <p:nvPr/>
            </p:nvSpPr>
            <p:spPr>
              <a:xfrm>
                <a:off x="3969928" y="555409"/>
                <a:ext cx="352650" cy="697653"/>
              </a:xfrm>
              <a:prstGeom prst="rect">
                <a:avLst/>
              </a:prstGeom>
              <a:noFill/>
              <a:ln>
                <a:solidFill>
                  <a:srgbClr val="113F6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latin typeface="Malgun Gothic" panose="020B0503020000020004" pitchFamily="34" charset="-127"/>
                  <a:ea typeface="Malgun Gothic" panose="020B0503020000020004" pitchFamily="34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296263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30"/>
          <p:cNvSpPr txBox="1"/>
          <p:nvPr/>
        </p:nvSpPr>
        <p:spPr>
          <a:xfrm>
            <a:off x="6453839" y="196626"/>
            <a:ext cx="2418941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defRPr/>
            </a:pPr>
            <a:r>
              <a:rPr lang="zh-TW" altLang="en-US" sz="3600" b="0" dirty="0">
                <a:solidFill>
                  <a:srgbClr val="113F67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zh-TW" sz="3600" b="0" dirty="0">
                <a:solidFill>
                  <a:srgbClr val="113F67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Agenda</a:t>
            </a:r>
            <a:endParaRPr lang="zh-TW" altLang="en-US" sz="3600" b="0" dirty="0">
              <a:solidFill>
                <a:srgbClr val="113F67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cxnSp>
        <p:nvCxnSpPr>
          <p:cNvPr id="18" name="直線接點 17"/>
          <p:cNvCxnSpPr>
            <a:cxnSpLocks/>
          </p:cNvCxnSpPr>
          <p:nvPr/>
        </p:nvCxnSpPr>
        <p:spPr>
          <a:xfrm>
            <a:off x="5064091" y="1080655"/>
            <a:ext cx="0" cy="5041849"/>
          </a:xfrm>
          <a:prstGeom prst="line">
            <a:avLst/>
          </a:prstGeom>
          <a:ln>
            <a:solidFill>
              <a:srgbClr val="2265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群組 18"/>
          <p:cNvGrpSpPr/>
          <p:nvPr/>
        </p:nvGrpSpPr>
        <p:grpSpPr>
          <a:xfrm>
            <a:off x="4806705" y="1306122"/>
            <a:ext cx="514773" cy="584775"/>
            <a:chOff x="5379241" y="1837428"/>
            <a:chExt cx="514773" cy="584775"/>
          </a:xfrm>
          <a:solidFill>
            <a:srgbClr val="113F67"/>
          </a:solidFill>
        </p:grpSpPr>
        <p:sp>
          <p:nvSpPr>
            <p:cNvPr id="20" name="矩形 19"/>
            <p:cNvSpPr/>
            <p:nvPr/>
          </p:nvSpPr>
          <p:spPr>
            <a:xfrm flipV="1">
              <a:off x="5379241" y="1872430"/>
              <a:ext cx="514773" cy="51477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21" name="文字方塊 20"/>
            <p:cNvSpPr txBox="1"/>
            <p:nvPr/>
          </p:nvSpPr>
          <p:spPr>
            <a:xfrm>
              <a:off x="5379241" y="1837428"/>
              <a:ext cx="51477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3200" dirty="0">
                  <a:solidFill>
                    <a:schemeClr val="bg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1</a:t>
              </a:r>
              <a:endParaRPr lang="zh-TW" altLang="en-US" sz="32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</p:grpSp>
      <p:grpSp>
        <p:nvGrpSpPr>
          <p:cNvPr id="22" name="群組 21"/>
          <p:cNvGrpSpPr/>
          <p:nvPr/>
        </p:nvGrpSpPr>
        <p:grpSpPr>
          <a:xfrm>
            <a:off x="4806705" y="2584264"/>
            <a:ext cx="514773" cy="584775"/>
            <a:chOff x="5379241" y="2909840"/>
            <a:chExt cx="514773" cy="584775"/>
          </a:xfrm>
          <a:solidFill>
            <a:srgbClr val="5AA8BA"/>
          </a:solidFill>
        </p:grpSpPr>
        <p:sp>
          <p:nvSpPr>
            <p:cNvPr id="23" name="矩形 22"/>
            <p:cNvSpPr/>
            <p:nvPr/>
          </p:nvSpPr>
          <p:spPr>
            <a:xfrm flipV="1">
              <a:off x="5379241" y="2944842"/>
              <a:ext cx="514773" cy="51477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24" name="文字方塊 23"/>
            <p:cNvSpPr txBox="1"/>
            <p:nvPr/>
          </p:nvSpPr>
          <p:spPr>
            <a:xfrm>
              <a:off x="5379241" y="2909840"/>
              <a:ext cx="514773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3200" dirty="0">
                  <a:solidFill>
                    <a:schemeClr val="bg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2</a:t>
              </a:r>
              <a:endParaRPr lang="zh-TW" altLang="en-US" sz="32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</p:grpSp>
      <p:grpSp>
        <p:nvGrpSpPr>
          <p:cNvPr id="25" name="群組 24"/>
          <p:cNvGrpSpPr/>
          <p:nvPr/>
        </p:nvGrpSpPr>
        <p:grpSpPr>
          <a:xfrm>
            <a:off x="4806704" y="3930445"/>
            <a:ext cx="516870" cy="584775"/>
            <a:chOff x="5379241" y="4122998"/>
            <a:chExt cx="516870" cy="584775"/>
          </a:xfrm>
          <a:solidFill>
            <a:srgbClr val="113F67"/>
          </a:solidFill>
        </p:grpSpPr>
        <p:sp>
          <p:nvSpPr>
            <p:cNvPr id="26" name="矩形 25"/>
            <p:cNvSpPr/>
            <p:nvPr/>
          </p:nvSpPr>
          <p:spPr>
            <a:xfrm flipV="1">
              <a:off x="5379241" y="4158000"/>
              <a:ext cx="514773" cy="51477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27" name="文字方塊 26"/>
            <p:cNvSpPr txBox="1"/>
            <p:nvPr/>
          </p:nvSpPr>
          <p:spPr>
            <a:xfrm>
              <a:off x="5381338" y="4122998"/>
              <a:ext cx="51477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3200" dirty="0">
                  <a:solidFill>
                    <a:schemeClr val="bg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3</a:t>
              </a:r>
              <a:endParaRPr lang="zh-TW" altLang="en-US" sz="32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</p:grpSp>
      <p:grpSp>
        <p:nvGrpSpPr>
          <p:cNvPr id="28" name="群組 27"/>
          <p:cNvGrpSpPr/>
          <p:nvPr/>
        </p:nvGrpSpPr>
        <p:grpSpPr>
          <a:xfrm>
            <a:off x="4806704" y="5271522"/>
            <a:ext cx="514774" cy="584775"/>
            <a:chOff x="5379240" y="5336156"/>
            <a:chExt cx="514774" cy="584775"/>
          </a:xfrm>
          <a:solidFill>
            <a:srgbClr val="5AA8BA"/>
          </a:solidFill>
        </p:grpSpPr>
        <p:sp>
          <p:nvSpPr>
            <p:cNvPr id="29" name="矩形 28"/>
            <p:cNvSpPr/>
            <p:nvPr/>
          </p:nvSpPr>
          <p:spPr>
            <a:xfrm flipV="1">
              <a:off x="5379241" y="5371158"/>
              <a:ext cx="514773" cy="51477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30" name="文字方塊 29"/>
            <p:cNvSpPr txBox="1"/>
            <p:nvPr/>
          </p:nvSpPr>
          <p:spPr>
            <a:xfrm>
              <a:off x="5379240" y="5336156"/>
              <a:ext cx="514773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3200" dirty="0">
                  <a:solidFill>
                    <a:schemeClr val="bg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4</a:t>
              </a:r>
              <a:endParaRPr lang="zh-TW" altLang="en-US" sz="32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</p:grpSp>
      <p:sp>
        <p:nvSpPr>
          <p:cNvPr id="31" name="文字版面配置區 2"/>
          <p:cNvSpPr>
            <a:spLocks noGrp="1"/>
          </p:cNvSpPr>
          <p:nvPr>
            <p:ph type="body" sz="quarter" idx="10" hasCustomPrompt="1"/>
          </p:nvPr>
        </p:nvSpPr>
        <p:spPr>
          <a:xfrm>
            <a:off x="5469160" y="1441831"/>
            <a:ext cx="6578125" cy="44409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="0" baseline="0">
                <a:solidFill>
                  <a:srgbClr val="113F67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pPr lvl="0"/>
            <a:r>
              <a:rPr lang="en-US" altLang="zh-TW" dirty="0"/>
              <a:t>Topic 1</a:t>
            </a:r>
            <a:endParaRPr lang="zh-TW" altLang="en-US" dirty="0"/>
          </a:p>
        </p:txBody>
      </p:sp>
      <p:sp>
        <p:nvSpPr>
          <p:cNvPr id="32" name="文字版面配置區 2"/>
          <p:cNvSpPr>
            <a:spLocks noGrp="1"/>
          </p:cNvSpPr>
          <p:nvPr>
            <p:ph type="body" sz="quarter" idx="11" hasCustomPrompt="1"/>
          </p:nvPr>
        </p:nvSpPr>
        <p:spPr>
          <a:xfrm>
            <a:off x="5469160" y="2704968"/>
            <a:ext cx="6578125" cy="44409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="0" baseline="0">
                <a:solidFill>
                  <a:srgbClr val="113F67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pPr lvl="0"/>
            <a:r>
              <a:rPr lang="en-US" altLang="zh-TW" dirty="0"/>
              <a:t>Topic 2</a:t>
            </a:r>
            <a:endParaRPr lang="zh-TW" altLang="en-US" dirty="0"/>
          </a:p>
        </p:txBody>
      </p:sp>
      <p:sp>
        <p:nvSpPr>
          <p:cNvPr id="34" name="文字版面配置區 2"/>
          <p:cNvSpPr>
            <a:spLocks noGrp="1"/>
          </p:cNvSpPr>
          <p:nvPr>
            <p:ph type="body" sz="quarter" idx="12" hasCustomPrompt="1"/>
          </p:nvPr>
        </p:nvSpPr>
        <p:spPr>
          <a:xfrm>
            <a:off x="5469160" y="4062534"/>
            <a:ext cx="6578125" cy="44409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="0" baseline="0">
                <a:solidFill>
                  <a:srgbClr val="113F67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pPr lvl="0"/>
            <a:r>
              <a:rPr lang="en-US" altLang="zh-TW" dirty="0"/>
              <a:t>Topic 3</a:t>
            </a:r>
            <a:endParaRPr lang="zh-TW" altLang="en-US" dirty="0"/>
          </a:p>
        </p:txBody>
      </p:sp>
      <p:sp>
        <p:nvSpPr>
          <p:cNvPr id="35" name="文字版面配置區 2"/>
          <p:cNvSpPr>
            <a:spLocks noGrp="1"/>
          </p:cNvSpPr>
          <p:nvPr>
            <p:ph type="body" sz="quarter" idx="13" hasCustomPrompt="1"/>
          </p:nvPr>
        </p:nvSpPr>
        <p:spPr>
          <a:xfrm>
            <a:off x="5469160" y="5415130"/>
            <a:ext cx="6578125" cy="44409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="0" baseline="0">
                <a:solidFill>
                  <a:srgbClr val="113F67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pPr lvl="0"/>
            <a:r>
              <a:rPr lang="en-US" altLang="zh-TW" dirty="0"/>
              <a:t>Topic 4</a:t>
            </a:r>
            <a:endParaRPr lang="zh-TW" altLang="en-US" dirty="0"/>
          </a:p>
        </p:txBody>
      </p:sp>
      <p:pic>
        <p:nvPicPr>
          <p:cNvPr id="33" name="圖片 3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0582" y="6137932"/>
            <a:ext cx="866155" cy="866155"/>
          </a:xfrm>
          <a:prstGeom prst="rect">
            <a:avLst/>
          </a:prstGeom>
        </p:spPr>
      </p:pic>
      <p:grpSp>
        <p:nvGrpSpPr>
          <p:cNvPr id="66" name="群組 65"/>
          <p:cNvGrpSpPr/>
          <p:nvPr/>
        </p:nvGrpSpPr>
        <p:grpSpPr>
          <a:xfrm>
            <a:off x="0" y="0"/>
            <a:ext cx="4322578" cy="6858000"/>
            <a:chOff x="0" y="0"/>
            <a:chExt cx="4322578" cy="6858000"/>
          </a:xfrm>
        </p:grpSpPr>
        <p:grpSp>
          <p:nvGrpSpPr>
            <p:cNvPr id="67" name="群組 66"/>
            <p:cNvGrpSpPr/>
            <p:nvPr/>
          </p:nvGrpSpPr>
          <p:grpSpPr>
            <a:xfrm>
              <a:off x="0" y="0"/>
              <a:ext cx="3975947" cy="6858000"/>
              <a:chOff x="0" y="0"/>
              <a:chExt cx="3975947" cy="6858000"/>
            </a:xfrm>
          </p:grpSpPr>
          <p:sp>
            <p:nvSpPr>
              <p:cNvPr id="71" name="矩形 70"/>
              <p:cNvSpPr/>
              <p:nvPr/>
            </p:nvSpPr>
            <p:spPr>
              <a:xfrm>
                <a:off x="0" y="0"/>
                <a:ext cx="3975947" cy="6858000"/>
              </a:xfrm>
              <a:prstGeom prst="rect">
                <a:avLst/>
              </a:prstGeom>
              <a:solidFill>
                <a:srgbClr val="0E325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latin typeface="Malgun Gothic" panose="020B0503020000020004" pitchFamily="34" charset="-127"/>
                  <a:ea typeface="Malgun Gothic" panose="020B0503020000020004" pitchFamily="34" charset="-127"/>
                </a:endParaRPr>
              </a:p>
            </p:txBody>
          </p:sp>
          <p:sp>
            <p:nvSpPr>
              <p:cNvPr id="72" name="文字方塊 71"/>
              <p:cNvSpPr txBox="1"/>
              <p:nvPr/>
            </p:nvSpPr>
            <p:spPr>
              <a:xfrm rot="16200000">
                <a:off x="-1483239" y="2214855"/>
                <a:ext cx="432743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000" dirty="0">
                    <a:solidFill>
                      <a:srgbClr val="F3F9FB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ELAN MICROELECTRONICS CORP.</a:t>
                </a:r>
                <a:endParaRPr lang="zh-TW" altLang="en-US" sz="2000" dirty="0">
                  <a:solidFill>
                    <a:srgbClr val="F3F9FB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endParaRPr>
              </a:p>
            </p:txBody>
          </p:sp>
          <p:sp>
            <p:nvSpPr>
              <p:cNvPr id="73" name="矩形 72"/>
              <p:cNvSpPr/>
              <p:nvPr/>
            </p:nvSpPr>
            <p:spPr>
              <a:xfrm>
                <a:off x="0" y="6271403"/>
                <a:ext cx="1442169" cy="94891"/>
              </a:xfrm>
              <a:prstGeom prst="rect">
                <a:avLst/>
              </a:prstGeom>
              <a:solidFill>
                <a:srgbClr val="5AA8B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latin typeface="Malgun Gothic" panose="020B0503020000020004" pitchFamily="34" charset="-127"/>
                  <a:ea typeface="Malgun Gothic" panose="020B0503020000020004" pitchFamily="34" charset="-127"/>
                </a:endParaRPr>
              </a:p>
            </p:txBody>
          </p:sp>
          <p:pic>
            <p:nvPicPr>
              <p:cNvPr id="74" name="圖片 73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6765" y="4688820"/>
                <a:ext cx="2515685" cy="129869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  <p:grpSp>
          <p:nvGrpSpPr>
            <p:cNvPr id="68" name="群組 67"/>
            <p:cNvGrpSpPr/>
            <p:nvPr/>
          </p:nvGrpSpPr>
          <p:grpSpPr>
            <a:xfrm>
              <a:off x="3624911" y="555409"/>
              <a:ext cx="697667" cy="697654"/>
              <a:chOff x="3624911" y="555409"/>
              <a:chExt cx="697667" cy="697654"/>
            </a:xfrm>
          </p:grpSpPr>
          <p:sp>
            <p:nvSpPr>
              <p:cNvPr id="69" name="矩形 68"/>
              <p:cNvSpPr/>
              <p:nvPr/>
            </p:nvSpPr>
            <p:spPr>
              <a:xfrm>
                <a:off x="3624911" y="555410"/>
                <a:ext cx="693538" cy="697653"/>
              </a:xfrm>
              <a:prstGeom prst="rect">
                <a:avLst/>
              </a:prstGeom>
              <a:noFill/>
              <a:ln>
                <a:solidFill>
                  <a:srgbClr val="87C0C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latin typeface="Malgun Gothic" panose="020B0503020000020004" pitchFamily="34" charset="-127"/>
                  <a:ea typeface="Malgun Gothic" panose="020B0503020000020004" pitchFamily="34" charset="-127"/>
                </a:endParaRPr>
              </a:p>
            </p:txBody>
          </p:sp>
          <p:sp>
            <p:nvSpPr>
              <p:cNvPr id="70" name="矩形 69"/>
              <p:cNvSpPr/>
              <p:nvPr/>
            </p:nvSpPr>
            <p:spPr>
              <a:xfrm>
                <a:off x="3969928" y="555409"/>
                <a:ext cx="352650" cy="697653"/>
              </a:xfrm>
              <a:prstGeom prst="rect">
                <a:avLst/>
              </a:prstGeom>
              <a:noFill/>
              <a:ln>
                <a:solidFill>
                  <a:srgbClr val="113F6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latin typeface="Malgun Gothic" panose="020B0503020000020004" pitchFamily="34" charset="-127"/>
                  <a:ea typeface="Malgun Gothic" panose="020B0503020000020004" pitchFamily="34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477200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3624911" y="555410"/>
            <a:ext cx="697653" cy="697653"/>
          </a:xfrm>
          <a:prstGeom prst="rect">
            <a:avLst/>
          </a:prstGeom>
          <a:noFill/>
          <a:ln>
            <a:solidFill>
              <a:srgbClr val="C28E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3969928" y="555409"/>
            <a:ext cx="352650" cy="697653"/>
          </a:xfrm>
          <a:prstGeom prst="rect">
            <a:avLst/>
          </a:prstGeom>
          <a:noFill/>
          <a:ln>
            <a:solidFill>
              <a:srgbClr val="033B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cxnSp>
        <p:nvCxnSpPr>
          <p:cNvPr id="19" name="直線接點 18"/>
          <p:cNvCxnSpPr>
            <a:cxnSpLocks/>
          </p:cNvCxnSpPr>
          <p:nvPr/>
        </p:nvCxnSpPr>
        <p:spPr>
          <a:xfrm>
            <a:off x="5064091" y="1080655"/>
            <a:ext cx="0" cy="5041849"/>
          </a:xfrm>
          <a:prstGeom prst="line">
            <a:avLst/>
          </a:prstGeom>
          <a:ln>
            <a:solidFill>
              <a:srgbClr val="2265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群組 19"/>
          <p:cNvGrpSpPr/>
          <p:nvPr/>
        </p:nvGrpSpPr>
        <p:grpSpPr>
          <a:xfrm>
            <a:off x="4806705" y="1410488"/>
            <a:ext cx="514773" cy="584775"/>
            <a:chOff x="5379241" y="1837428"/>
            <a:chExt cx="514773" cy="584775"/>
          </a:xfrm>
          <a:solidFill>
            <a:srgbClr val="113F67"/>
          </a:solidFill>
        </p:grpSpPr>
        <p:sp>
          <p:nvSpPr>
            <p:cNvPr id="21" name="矩形 20"/>
            <p:cNvSpPr/>
            <p:nvPr/>
          </p:nvSpPr>
          <p:spPr>
            <a:xfrm flipV="1">
              <a:off x="5379241" y="1872430"/>
              <a:ext cx="514773" cy="51477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22" name="文字方塊 21"/>
            <p:cNvSpPr txBox="1"/>
            <p:nvPr/>
          </p:nvSpPr>
          <p:spPr>
            <a:xfrm>
              <a:off x="5379241" y="1837428"/>
              <a:ext cx="51477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3200" dirty="0">
                  <a:solidFill>
                    <a:schemeClr val="bg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1</a:t>
              </a:r>
              <a:endParaRPr lang="zh-TW" altLang="en-US" sz="32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</p:grpSp>
      <p:grpSp>
        <p:nvGrpSpPr>
          <p:cNvPr id="23" name="群組 22"/>
          <p:cNvGrpSpPr/>
          <p:nvPr/>
        </p:nvGrpSpPr>
        <p:grpSpPr>
          <a:xfrm>
            <a:off x="4806705" y="2348266"/>
            <a:ext cx="514773" cy="584775"/>
            <a:chOff x="5379241" y="2909840"/>
            <a:chExt cx="514773" cy="584775"/>
          </a:xfrm>
          <a:solidFill>
            <a:srgbClr val="5AA8BA"/>
          </a:solidFill>
        </p:grpSpPr>
        <p:sp>
          <p:nvSpPr>
            <p:cNvPr id="24" name="矩形 23"/>
            <p:cNvSpPr/>
            <p:nvPr/>
          </p:nvSpPr>
          <p:spPr>
            <a:xfrm flipV="1">
              <a:off x="5379241" y="2944842"/>
              <a:ext cx="514773" cy="51477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25" name="文字方塊 24"/>
            <p:cNvSpPr txBox="1"/>
            <p:nvPr/>
          </p:nvSpPr>
          <p:spPr>
            <a:xfrm>
              <a:off x="5379241" y="2909840"/>
              <a:ext cx="514773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3200" dirty="0">
                  <a:solidFill>
                    <a:schemeClr val="bg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2</a:t>
              </a:r>
              <a:endParaRPr lang="zh-TW" altLang="en-US" sz="32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</p:grpSp>
      <p:grpSp>
        <p:nvGrpSpPr>
          <p:cNvPr id="26" name="群組 25"/>
          <p:cNvGrpSpPr/>
          <p:nvPr/>
        </p:nvGrpSpPr>
        <p:grpSpPr>
          <a:xfrm>
            <a:off x="4806704" y="3286044"/>
            <a:ext cx="516870" cy="584775"/>
            <a:chOff x="5379241" y="4122998"/>
            <a:chExt cx="516870" cy="584775"/>
          </a:xfrm>
          <a:solidFill>
            <a:srgbClr val="113F67"/>
          </a:solidFill>
        </p:grpSpPr>
        <p:sp>
          <p:nvSpPr>
            <p:cNvPr id="27" name="矩形 26"/>
            <p:cNvSpPr/>
            <p:nvPr/>
          </p:nvSpPr>
          <p:spPr>
            <a:xfrm flipV="1">
              <a:off x="5379241" y="4158000"/>
              <a:ext cx="514773" cy="51477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28" name="文字方塊 27"/>
            <p:cNvSpPr txBox="1"/>
            <p:nvPr/>
          </p:nvSpPr>
          <p:spPr>
            <a:xfrm>
              <a:off x="5381338" y="4122998"/>
              <a:ext cx="51477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3200" dirty="0">
                  <a:solidFill>
                    <a:schemeClr val="bg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3</a:t>
              </a:r>
              <a:endParaRPr lang="zh-TW" altLang="en-US" sz="32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</p:grpSp>
      <p:grpSp>
        <p:nvGrpSpPr>
          <p:cNvPr id="29" name="群組 28"/>
          <p:cNvGrpSpPr/>
          <p:nvPr/>
        </p:nvGrpSpPr>
        <p:grpSpPr>
          <a:xfrm>
            <a:off x="4806704" y="4223822"/>
            <a:ext cx="514774" cy="584775"/>
            <a:chOff x="5379240" y="5336156"/>
            <a:chExt cx="514774" cy="584775"/>
          </a:xfrm>
          <a:solidFill>
            <a:srgbClr val="5AA8BA"/>
          </a:solidFill>
        </p:grpSpPr>
        <p:sp>
          <p:nvSpPr>
            <p:cNvPr id="30" name="矩形 29"/>
            <p:cNvSpPr/>
            <p:nvPr/>
          </p:nvSpPr>
          <p:spPr>
            <a:xfrm flipV="1">
              <a:off x="5379241" y="5371158"/>
              <a:ext cx="514773" cy="51477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31" name="文字方塊 30"/>
            <p:cNvSpPr txBox="1"/>
            <p:nvPr/>
          </p:nvSpPr>
          <p:spPr>
            <a:xfrm>
              <a:off x="5379240" y="5336156"/>
              <a:ext cx="514773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3200" dirty="0">
                  <a:solidFill>
                    <a:schemeClr val="bg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4</a:t>
              </a:r>
              <a:endParaRPr lang="zh-TW" altLang="en-US" sz="32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</p:grpSp>
      <p:grpSp>
        <p:nvGrpSpPr>
          <p:cNvPr id="33" name="群組 32"/>
          <p:cNvGrpSpPr/>
          <p:nvPr/>
        </p:nvGrpSpPr>
        <p:grpSpPr>
          <a:xfrm>
            <a:off x="4806704" y="5161599"/>
            <a:ext cx="514773" cy="584775"/>
            <a:chOff x="5379241" y="1837428"/>
            <a:chExt cx="514773" cy="584775"/>
          </a:xfrm>
          <a:solidFill>
            <a:srgbClr val="113F67"/>
          </a:solidFill>
        </p:grpSpPr>
        <p:sp>
          <p:nvSpPr>
            <p:cNvPr id="34" name="矩形 33"/>
            <p:cNvSpPr/>
            <p:nvPr/>
          </p:nvSpPr>
          <p:spPr>
            <a:xfrm flipV="1">
              <a:off x="5379241" y="1872430"/>
              <a:ext cx="514773" cy="51477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35" name="文字方塊 34"/>
            <p:cNvSpPr txBox="1"/>
            <p:nvPr/>
          </p:nvSpPr>
          <p:spPr>
            <a:xfrm>
              <a:off x="5379241" y="1837428"/>
              <a:ext cx="51477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3200" dirty="0">
                  <a:solidFill>
                    <a:schemeClr val="bg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5</a:t>
              </a:r>
              <a:endParaRPr lang="zh-TW" altLang="en-US" sz="32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</p:grpSp>
      <p:sp>
        <p:nvSpPr>
          <p:cNvPr id="42" name="文字版面配置區 2"/>
          <p:cNvSpPr>
            <a:spLocks noGrp="1"/>
          </p:cNvSpPr>
          <p:nvPr>
            <p:ph type="body" sz="quarter" idx="12" hasCustomPrompt="1"/>
          </p:nvPr>
        </p:nvSpPr>
        <p:spPr>
          <a:xfrm>
            <a:off x="5469156" y="3366634"/>
            <a:ext cx="6578125" cy="42001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="0" baseline="0">
                <a:solidFill>
                  <a:srgbClr val="113F67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pPr lvl="0"/>
            <a:r>
              <a:rPr lang="en-US" altLang="zh-TW" dirty="0"/>
              <a:t>Topic 3</a:t>
            </a:r>
            <a:endParaRPr lang="zh-TW" altLang="en-US" dirty="0"/>
          </a:p>
        </p:txBody>
      </p:sp>
      <p:sp>
        <p:nvSpPr>
          <p:cNvPr id="44" name="文字版面配置區 2"/>
          <p:cNvSpPr>
            <a:spLocks noGrp="1"/>
          </p:cNvSpPr>
          <p:nvPr>
            <p:ph type="body" sz="quarter" idx="14" hasCustomPrompt="1"/>
          </p:nvPr>
        </p:nvSpPr>
        <p:spPr>
          <a:xfrm>
            <a:off x="5469156" y="2427961"/>
            <a:ext cx="6578125" cy="42001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="0" baseline="0">
                <a:solidFill>
                  <a:srgbClr val="113F67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pPr lvl="0"/>
            <a:r>
              <a:rPr lang="en-US" altLang="zh-TW" dirty="0"/>
              <a:t>Topic 2</a:t>
            </a:r>
            <a:endParaRPr lang="zh-TW" altLang="en-US" dirty="0"/>
          </a:p>
        </p:txBody>
      </p:sp>
      <p:sp>
        <p:nvSpPr>
          <p:cNvPr id="45" name="文字版面配置區 2"/>
          <p:cNvSpPr>
            <a:spLocks noGrp="1"/>
          </p:cNvSpPr>
          <p:nvPr>
            <p:ph type="body" sz="quarter" idx="15" hasCustomPrompt="1"/>
          </p:nvPr>
        </p:nvSpPr>
        <p:spPr>
          <a:xfrm>
            <a:off x="5469156" y="1489288"/>
            <a:ext cx="6578125" cy="42001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="0" baseline="0">
                <a:solidFill>
                  <a:srgbClr val="113F67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pPr lvl="0"/>
            <a:r>
              <a:rPr lang="en-US" altLang="zh-TW" dirty="0"/>
              <a:t>Topic 1</a:t>
            </a:r>
            <a:endParaRPr lang="zh-TW" altLang="en-US" dirty="0"/>
          </a:p>
        </p:txBody>
      </p:sp>
      <p:sp>
        <p:nvSpPr>
          <p:cNvPr id="46" name="文字版面配置區 2"/>
          <p:cNvSpPr>
            <a:spLocks noGrp="1"/>
          </p:cNvSpPr>
          <p:nvPr>
            <p:ph type="body" sz="quarter" idx="16" hasCustomPrompt="1"/>
          </p:nvPr>
        </p:nvSpPr>
        <p:spPr>
          <a:xfrm>
            <a:off x="5469156" y="4305307"/>
            <a:ext cx="6578125" cy="42001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="0" baseline="0">
                <a:solidFill>
                  <a:srgbClr val="113F67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pPr lvl="0"/>
            <a:r>
              <a:rPr lang="en-US" altLang="zh-TW" dirty="0"/>
              <a:t>Topic 4</a:t>
            </a:r>
            <a:endParaRPr lang="zh-TW" altLang="en-US" dirty="0"/>
          </a:p>
        </p:txBody>
      </p:sp>
      <p:sp>
        <p:nvSpPr>
          <p:cNvPr id="47" name="文字版面配置區 2"/>
          <p:cNvSpPr>
            <a:spLocks noGrp="1"/>
          </p:cNvSpPr>
          <p:nvPr>
            <p:ph type="body" sz="quarter" idx="17" hasCustomPrompt="1"/>
          </p:nvPr>
        </p:nvSpPr>
        <p:spPr>
          <a:xfrm>
            <a:off x="5469156" y="5243980"/>
            <a:ext cx="6578125" cy="42001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="0" baseline="0">
                <a:solidFill>
                  <a:srgbClr val="113F67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pPr lvl="0"/>
            <a:r>
              <a:rPr lang="en-US" altLang="zh-TW" dirty="0"/>
              <a:t>Topic 5</a:t>
            </a:r>
            <a:endParaRPr lang="zh-TW" altLang="en-US" dirty="0"/>
          </a:p>
        </p:txBody>
      </p:sp>
      <p:pic>
        <p:nvPicPr>
          <p:cNvPr id="36" name="圖片 3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0582" y="6137932"/>
            <a:ext cx="866155" cy="866155"/>
          </a:xfrm>
          <a:prstGeom prst="rect">
            <a:avLst/>
          </a:prstGeom>
        </p:spPr>
      </p:pic>
      <p:grpSp>
        <p:nvGrpSpPr>
          <p:cNvPr id="37" name="群組 36"/>
          <p:cNvGrpSpPr/>
          <p:nvPr/>
        </p:nvGrpSpPr>
        <p:grpSpPr>
          <a:xfrm>
            <a:off x="12585492" y="-1264172"/>
            <a:ext cx="1707002" cy="800511"/>
            <a:chOff x="8600299" y="2456436"/>
            <a:chExt cx="2644376" cy="1168700"/>
          </a:xfrm>
        </p:grpSpPr>
        <p:sp>
          <p:nvSpPr>
            <p:cNvPr id="38" name="矩形 37"/>
            <p:cNvSpPr/>
            <p:nvPr/>
          </p:nvSpPr>
          <p:spPr>
            <a:xfrm>
              <a:off x="8600299" y="2456436"/>
              <a:ext cx="276324" cy="584350"/>
            </a:xfrm>
            <a:prstGeom prst="rect">
              <a:avLst/>
            </a:prstGeom>
            <a:solidFill>
              <a:srgbClr val="113F6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8867483" y="2456436"/>
              <a:ext cx="276324" cy="584350"/>
            </a:xfrm>
            <a:prstGeom prst="rect">
              <a:avLst/>
            </a:prstGeom>
            <a:solidFill>
              <a:srgbClr val="1F5A9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40" name="矩形 39"/>
            <p:cNvSpPr/>
            <p:nvPr/>
          </p:nvSpPr>
          <p:spPr>
            <a:xfrm>
              <a:off x="9108979" y="2456436"/>
              <a:ext cx="276324" cy="584350"/>
            </a:xfrm>
            <a:prstGeom prst="rect">
              <a:avLst/>
            </a:prstGeom>
            <a:solidFill>
              <a:srgbClr val="2265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41" name="矩形 40"/>
            <p:cNvSpPr/>
            <p:nvPr/>
          </p:nvSpPr>
          <p:spPr>
            <a:xfrm>
              <a:off x="9376163" y="2456436"/>
              <a:ext cx="276324" cy="584350"/>
            </a:xfrm>
            <a:prstGeom prst="rect">
              <a:avLst/>
            </a:prstGeom>
            <a:solidFill>
              <a:srgbClr val="87C0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43" name="矩形 42"/>
            <p:cNvSpPr/>
            <p:nvPr/>
          </p:nvSpPr>
          <p:spPr>
            <a:xfrm>
              <a:off x="9652766" y="2456436"/>
              <a:ext cx="276324" cy="584350"/>
            </a:xfrm>
            <a:prstGeom prst="rect">
              <a:avLst/>
            </a:prstGeom>
            <a:solidFill>
              <a:srgbClr val="CEE5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48" name="矩形 47"/>
            <p:cNvSpPr/>
            <p:nvPr/>
          </p:nvSpPr>
          <p:spPr>
            <a:xfrm>
              <a:off x="9915884" y="2456436"/>
              <a:ext cx="276324" cy="584350"/>
            </a:xfrm>
            <a:prstGeom prst="rect">
              <a:avLst/>
            </a:prstGeom>
            <a:solidFill>
              <a:srgbClr val="F3F9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49" name="矩形 48"/>
            <p:cNvSpPr/>
            <p:nvPr/>
          </p:nvSpPr>
          <p:spPr>
            <a:xfrm>
              <a:off x="10183068" y="2456436"/>
              <a:ext cx="276324" cy="584350"/>
            </a:xfrm>
            <a:prstGeom prst="rect">
              <a:avLst/>
            </a:prstGeom>
            <a:solidFill>
              <a:srgbClr val="DBF1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0424564" y="2456436"/>
              <a:ext cx="276324" cy="584350"/>
            </a:xfrm>
            <a:prstGeom prst="rect">
              <a:avLst/>
            </a:prstGeom>
            <a:solidFill>
              <a:srgbClr val="B6E1E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10691748" y="2456436"/>
              <a:ext cx="276324" cy="584350"/>
            </a:xfrm>
            <a:prstGeom prst="rect">
              <a:avLst/>
            </a:prstGeom>
            <a:solidFill>
              <a:srgbClr val="9CD3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10968351" y="2456436"/>
              <a:ext cx="276324" cy="584350"/>
            </a:xfrm>
            <a:prstGeom prst="rect">
              <a:avLst/>
            </a:prstGeom>
            <a:solidFill>
              <a:srgbClr val="C6E0E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53" name="矩形 52"/>
            <p:cNvSpPr/>
            <p:nvPr/>
          </p:nvSpPr>
          <p:spPr>
            <a:xfrm>
              <a:off x="9915884" y="3040786"/>
              <a:ext cx="276324" cy="584350"/>
            </a:xfrm>
            <a:prstGeom prst="rect">
              <a:avLst/>
            </a:prstGeom>
            <a:solidFill>
              <a:srgbClr val="FF70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54" name="矩形 53"/>
            <p:cNvSpPr/>
            <p:nvPr/>
          </p:nvSpPr>
          <p:spPr>
            <a:xfrm>
              <a:off x="10183068" y="3040786"/>
              <a:ext cx="276324" cy="584350"/>
            </a:xfrm>
            <a:prstGeom prst="rect">
              <a:avLst/>
            </a:prstGeom>
            <a:solidFill>
              <a:srgbClr val="FFCD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55" name="矩形 54"/>
            <p:cNvSpPr/>
            <p:nvPr/>
          </p:nvSpPr>
          <p:spPr>
            <a:xfrm>
              <a:off x="10424564" y="3040786"/>
              <a:ext cx="276324" cy="584350"/>
            </a:xfrm>
            <a:prstGeom prst="rect">
              <a:avLst/>
            </a:prstGeom>
            <a:solidFill>
              <a:srgbClr val="B6E1E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56" name="矩形 55"/>
            <p:cNvSpPr/>
            <p:nvPr/>
          </p:nvSpPr>
          <p:spPr>
            <a:xfrm>
              <a:off x="10691748" y="3040786"/>
              <a:ext cx="276324" cy="584350"/>
            </a:xfrm>
            <a:prstGeom prst="rect">
              <a:avLst/>
            </a:prstGeom>
            <a:solidFill>
              <a:srgbClr val="9CD3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57" name="矩形 56"/>
            <p:cNvSpPr/>
            <p:nvPr/>
          </p:nvSpPr>
          <p:spPr>
            <a:xfrm>
              <a:off x="10968351" y="3040786"/>
              <a:ext cx="276324" cy="584350"/>
            </a:xfrm>
            <a:prstGeom prst="rect">
              <a:avLst/>
            </a:prstGeom>
            <a:solidFill>
              <a:srgbClr val="5AA8B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58" name="矩形 57"/>
            <p:cNvSpPr/>
            <p:nvPr/>
          </p:nvSpPr>
          <p:spPr>
            <a:xfrm>
              <a:off x="8600299" y="3032247"/>
              <a:ext cx="276324" cy="584350"/>
            </a:xfrm>
            <a:prstGeom prst="rect">
              <a:avLst/>
            </a:prstGeom>
            <a:solidFill>
              <a:srgbClr val="113F6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59" name="矩形 58"/>
            <p:cNvSpPr/>
            <p:nvPr/>
          </p:nvSpPr>
          <p:spPr>
            <a:xfrm>
              <a:off x="8867483" y="3032247"/>
              <a:ext cx="276324" cy="584350"/>
            </a:xfrm>
            <a:prstGeom prst="rect">
              <a:avLst/>
            </a:prstGeom>
            <a:solidFill>
              <a:srgbClr val="719E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60" name="矩形 59"/>
            <p:cNvSpPr/>
            <p:nvPr/>
          </p:nvSpPr>
          <p:spPr>
            <a:xfrm>
              <a:off x="9108979" y="3032247"/>
              <a:ext cx="276324" cy="584350"/>
            </a:xfrm>
            <a:prstGeom prst="rect">
              <a:avLst/>
            </a:prstGeom>
            <a:solidFill>
              <a:srgbClr val="9EBFD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61" name="矩形 60"/>
            <p:cNvSpPr/>
            <p:nvPr/>
          </p:nvSpPr>
          <p:spPr>
            <a:xfrm>
              <a:off x="9376163" y="3032247"/>
              <a:ext cx="276324" cy="584350"/>
            </a:xfrm>
            <a:prstGeom prst="rect">
              <a:avLst/>
            </a:prstGeom>
            <a:solidFill>
              <a:srgbClr val="C6E0E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62" name="矩形 61"/>
            <p:cNvSpPr/>
            <p:nvPr/>
          </p:nvSpPr>
          <p:spPr>
            <a:xfrm>
              <a:off x="9652766" y="3032247"/>
              <a:ext cx="276324" cy="584350"/>
            </a:xfrm>
            <a:prstGeom prst="rect">
              <a:avLst/>
            </a:prstGeom>
            <a:solidFill>
              <a:srgbClr val="E5F2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</p:grpSp>
      <p:grpSp>
        <p:nvGrpSpPr>
          <p:cNvPr id="63" name="群組 62"/>
          <p:cNvGrpSpPr/>
          <p:nvPr/>
        </p:nvGrpSpPr>
        <p:grpSpPr>
          <a:xfrm>
            <a:off x="0" y="0"/>
            <a:ext cx="4322578" cy="6858000"/>
            <a:chOff x="0" y="0"/>
            <a:chExt cx="4322578" cy="6858000"/>
          </a:xfrm>
        </p:grpSpPr>
        <p:grpSp>
          <p:nvGrpSpPr>
            <p:cNvPr id="64" name="群組 63"/>
            <p:cNvGrpSpPr/>
            <p:nvPr/>
          </p:nvGrpSpPr>
          <p:grpSpPr>
            <a:xfrm>
              <a:off x="0" y="0"/>
              <a:ext cx="3975947" cy="6858000"/>
              <a:chOff x="0" y="0"/>
              <a:chExt cx="3975947" cy="6858000"/>
            </a:xfrm>
          </p:grpSpPr>
          <p:sp>
            <p:nvSpPr>
              <p:cNvPr id="68" name="矩形 67"/>
              <p:cNvSpPr/>
              <p:nvPr/>
            </p:nvSpPr>
            <p:spPr>
              <a:xfrm>
                <a:off x="0" y="0"/>
                <a:ext cx="3975947" cy="6858000"/>
              </a:xfrm>
              <a:prstGeom prst="rect">
                <a:avLst/>
              </a:prstGeom>
              <a:solidFill>
                <a:srgbClr val="0E325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latin typeface="Malgun Gothic" panose="020B0503020000020004" pitchFamily="34" charset="-127"/>
                  <a:ea typeface="Malgun Gothic" panose="020B0503020000020004" pitchFamily="34" charset="-127"/>
                </a:endParaRPr>
              </a:p>
            </p:txBody>
          </p:sp>
          <p:sp>
            <p:nvSpPr>
              <p:cNvPr id="69" name="文字方塊 68"/>
              <p:cNvSpPr txBox="1"/>
              <p:nvPr/>
            </p:nvSpPr>
            <p:spPr>
              <a:xfrm rot="16200000">
                <a:off x="-1483239" y="2214855"/>
                <a:ext cx="432743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000" dirty="0">
                    <a:solidFill>
                      <a:srgbClr val="F3F9FB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ELAN MICROELECTRONICS CORP.</a:t>
                </a:r>
                <a:endParaRPr lang="zh-TW" altLang="en-US" sz="2000" dirty="0">
                  <a:solidFill>
                    <a:srgbClr val="F3F9FB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endParaRPr>
              </a:p>
            </p:txBody>
          </p:sp>
          <p:sp>
            <p:nvSpPr>
              <p:cNvPr id="70" name="矩形 69"/>
              <p:cNvSpPr/>
              <p:nvPr/>
            </p:nvSpPr>
            <p:spPr>
              <a:xfrm>
                <a:off x="0" y="6271403"/>
                <a:ext cx="1442169" cy="94891"/>
              </a:xfrm>
              <a:prstGeom prst="rect">
                <a:avLst/>
              </a:prstGeom>
              <a:solidFill>
                <a:srgbClr val="5AA8B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latin typeface="Malgun Gothic" panose="020B0503020000020004" pitchFamily="34" charset="-127"/>
                  <a:ea typeface="Malgun Gothic" panose="020B0503020000020004" pitchFamily="34" charset="-127"/>
                </a:endParaRPr>
              </a:p>
            </p:txBody>
          </p:sp>
          <p:pic>
            <p:nvPicPr>
              <p:cNvPr id="71" name="圖片 70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6765" y="4688820"/>
                <a:ext cx="2515685" cy="129869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  <p:grpSp>
          <p:nvGrpSpPr>
            <p:cNvPr id="65" name="群組 64"/>
            <p:cNvGrpSpPr/>
            <p:nvPr/>
          </p:nvGrpSpPr>
          <p:grpSpPr>
            <a:xfrm>
              <a:off x="3624911" y="555409"/>
              <a:ext cx="697667" cy="697654"/>
              <a:chOff x="3624911" y="555409"/>
              <a:chExt cx="697667" cy="697654"/>
            </a:xfrm>
          </p:grpSpPr>
          <p:sp>
            <p:nvSpPr>
              <p:cNvPr id="66" name="矩形 65"/>
              <p:cNvSpPr/>
              <p:nvPr/>
            </p:nvSpPr>
            <p:spPr>
              <a:xfrm>
                <a:off x="3624911" y="555410"/>
                <a:ext cx="693538" cy="697653"/>
              </a:xfrm>
              <a:prstGeom prst="rect">
                <a:avLst/>
              </a:prstGeom>
              <a:noFill/>
              <a:ln>
                <a:solidFill>
                  <a:srgbClr val="87C0C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latin typeface="Malgun Gothic" panose="020B0503020000020004" pitchFamily="34" charset="-127"/>
                  <a:ea typeface="Malgun Gothic" panose="020B0503020000020004" pitchFamily="34" charset="-127"/>
                </a:endParaRPr>
              </a:p>
            </p:txBody>
          </p:sp>
          <p:sp>
            <p:nvSpPr>
              <p:cNvPr id="67" name="矩形 66"/>
              <p:cNvSpPr/>
              <p:nvPr/>
            </p:nvSpPr>
            <p:spPr>
              <a:xfrm>
                <a:off x="3969928" y="555409"/>
                <a:ext cx="352650" cy="697653"/>
              </a:xfrm>
              <a:prstGeom prst="rect">
                <a:avLst/>
              </a:prstGeom>
              <a:noFill/>
              <a:ln>
                <a:solidFill>
                  <a:srgbClr val="113F6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latin typeface="Malgun Gothic" panose="020B0503020000020004" pitchFamily="34" charset="-127"/>
                  <a:ea typeface="Malgun Gothic" panose="020B0503020000020004" pitchFamily="34" charset="-127"/>
                </a:endParaRPr>
              </a:p>
            </p:txBody>
          </p:sp>
        </p:grpSp>
      </p:grpSp>
      <p:sp>
        <p:nvSpPr>
          <p:cNvPr id="73" name="文本框 30"/>
          <p:cNvSpPr txBox="1"/>
          <p:nvPr/>
        </p:nvSpPr>
        <p:spPr>
          <a:xfrm>
            <a:off x="6453839" y="196626"/>
            <a:ext cx="2418941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defRPr/>
            </a:pPr>
            <a:r>
              <a:rPr lang="zh-TW" altLang="en-US" sz="3600" b="0" dirty="0">
                <a:solidFill>
                  <a:srgbClr val="113F67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zh-TW" sz="3600" b="0" dirty="0">
                <a:solidFill>
                  <a:srgbClr val="113F67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Agenda</a:t>
            </a:r>
            <a:endParaRPr lang="zh-TW" altLang="en-US" sz="3600" b="0" dirty="0">
              <a:solidFill>
                <a:srgbClr val="113F67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523881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線接點 14"/>
          <p:cNvCxnSpPr>
            <a:cxnSpLocks/>
          </p:cNvCxnSpPr>
          <p:nvPr/>
        </p:nvCxnSpPr>
        <p:spPr>
          <a:xfrm>
            <a:off x="5064091" y="1080655"/>
            <a:ext cx="0" cy="5041849"/>
          </a:xfrm>
          <a:prstGeom prst="line">
            <a:avLst/>
          </a:prstGeom>
          <a:ln>
            <a:solidFill>
              <a:srgbClr val="2265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群組 17"/>
          <p:cNvGrpSpPr/>
          <p:nvPr/>
        </p:nvGrpSpPr>
        <p:grpSpPr>
          <a:xfrm>
            <a:off x="4806705" y="1301260"/>
            <a:ext cx="514773" cy="584775"/>
            <a:chOff x="5379241" y="1837428"/>
            <a:chExt cx="514773" cy="584775"/>
          </a:xfrm>
          <a:solidFill>
            <a:srgbClr val="113F67"/>
          </a:solidFill>
        </p:grpSpPr>
        <p:sp>
          <p:nvSpPr>
            <p:cNvPr id="19" name="矩形 18"/>
            <p:cNvSpPr/>
            <p:nvPr/>
          </p:nvSpPr>
          <p:spPr>
            <a:xfrm flipV="1">
              <a:off x="5379241" y="1872430"/>
              <a:ext cx="514773" cy="51477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20" name="文字方塊 19"/>
            <p:cNvSpPr txBox="1"/>
            <p:nvPr/>
          </p:nvSpPr>
          <p:spPr>
            <a:xfrm>
              <a:off x="5379241" y="1837428"/>
              <a:ext cx="514773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3200" dirty="0">
                  <a:solidFill>
                    <a:schemeClr val="bg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1</a:t>
              </a:r>
              <a:endParaRPr lang="zh-TW" altLang="en-US" sz="32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</p:grpSp>
      <p:grpSp>
        <p:nvGrpSpPr>
          <p:cNvPr id="23" name="群組 22"/>
          <p:cNvGrpSpPr/>
          <p:nvPr/>
        </p:nvGrpSpPr>
        <p:grpSpPr>
          <a:xfrm>
            <a:off x="4806705" y="2087615"/>
            <a:ext cx="514773" cy="584775"/>
            <a:chOff x="5379241" y="2909840"/>
            <a:chExt cx="514773" cy="584775"/>
          </a:xfrm>
          <a:solidFill>
            <a:srgbClr val="5AA8BA"/>
          </a:solidFill>
        </p:grpSpPr>
        <p:sp>
          <p:nvSpPr>
            <p:cNvPr id="24" name="矩形 23"/>
            <p:cNvSpPr/>
            <p:nvPr/>
          </p:nvSpPr>
          <p:spPr>
            <a:xfrm flipV="1">
              <a:off x="5379241" y="2944842"/>
              <a:ext cx="514773" cy="51477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25" name="文字方塊 24"/>
            <p:cNvSpPr txBox="1"/>
            <p:nvPr/>
          </p:nvSpPr>
          <p:spPr>
            <a:xfrm>
              <a:off x="5379241" y="2909840"/>
              <a:ext cx="514773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3200" dirty="0">
                  <a:solidFill>
                    <a:schemeClr val="bg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2</a:t>
              </a:r>
              <a:endParaRPr lang="zh-TW" altLang="en-US" sz="32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</p:grpSp>
      <p:grpSp>
        <p:nvGrpSpPr>
          <p:cNvPr id="28" name="群組 27"/>
          <p:cNvGrpSpPr/>
          <p:nvPr/>
        </p:nvGrpSpPr>
        <p:grpSpPr>
          <a:xfrm>
            <a:off x="4806704" y="2873970"/>
            <a:ext cx="516870" cy="584775"/>
            <a:chOff x="5379241" y="4122998"/>
            <a:chExt cx="516870" cy="584775"/>
          </a:xfrm>
          <a:solidFill>
            <a:srgbClr val="113F67"/>
          </a:solidFill>
        </p:grpSpPr>
        <p:sp>
          <p:nvSpPr>
            <p:cNvPr id="29" name="矩形 28"/>
            <p:cNvSpPr/>
            <p:nvPr/>
          </p:nvSpPr>
          <p:spPr>
            <a:xfrm flipV="1">
              <a:off x="5379241" y="4158000"/>
              <a:ext cx="514773" cy="51477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30" name="文字方塊 29"/>
            <p:cNvSpPr txBox="1"/>
            <p:nvPr/>
          </p:nvSpPr>
          <p:spPr>
            <a:xfrm>
              <a:off x="5381338" y="4122998"/>
              <a:ext cx="514773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3200" dirty="0">
                  <a:solidFill>
                    <a:schemeClr val="bg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3</a:t>
              </a:r>
              <a:endParaRPr lang="zh-TW" altLang="en-US" sz="32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</p:grpSp>
      <p:grpSp>
        <p:nvGrpSpPr>
          <p:cNvPr id="33" name="群組 32"/>
          <p:cNvGrpSpPr/>
          <p:nvPr/>
        </p:nvGrpSpPr>
        <p:grpSpPr>
          <a:xfrm>
            <a:off x="4806704" y="3660325"/>
            <a:ext cx="514774" cy="584775"/>
            <a:chOff x="5379240" y="5336156"/>
            <a:chExt cx="514774" cy="584775"/>
          </a:xfrm>
          <a:solidFill>
            <a:srgbClr val="5AA8BA"/>
          </a:solidFill>
        </p:grpSpPr>
        <p:sp>
          <p:nvSpPr>
            <p:cNvPr id="34" name="矩形 33"/>
            <p:cNvSpPr/>
            <p:nvPr/>
          </p:nvSpPr>
          <p:spPr>
            <a:xfrm flipV="1">
              <a:off x="5379241" y="5371158"/>
              <a:ext cx="514773" cy="51477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35" name="文字方塊 34"/>
            <p:cNvSpPr txBox="1"/>
            <p:nvPr/>
          </p:nvSpPr>
          <p:spPr>
            <a:xfrm>
              <a:off x="5379240" y="5336156"/>
              <a:ext cx="514773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3200" dirty="0">
                  <a:solidFill>
                    <a:schemeClr val="bg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4</a:t>
              </a:r>
              <a:endParaRPr lang="zh-TW" altLang="en-US" sz="32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</p:grpSp>
      <p:grpSp>
        <p:nvGrpSpPr>
          <p:cNvPr id="38" name="群組 37"/>
          <p:cNvGrpSpPr/>
          <p:nvPr/>
        </p:nvGrpSpPr>
        <p:grpSpPr>
          <a:xfrm>
            <a:off x="4806704" y="4446680"/>
            <a:ext cx="514773" cy="584775"/>
            <a:chOff x="5379241" y="1837428"/>
            <a:chExt cx="514773" cy="584775"/>
          </a:xfrm>
          <a:solidFill>
            <a:srgbClr val="113F67"/>
          </a:solidFill>
        </p:grpSpPr>
        <p:sp>
          <p:nvSpPr>
            <p:cNvPr id="39" name="矩形 38"/>
            <p:cNvSpPr/>
            <p:nvPr/>
          </p:nvSpPr>
          <p:spPr>
            <a:xfrm flipV="1">
              <a:off x="5379241" y="1872430"/>
              <a:ext cx="514773" cy="51477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40" name="文字方塊 39"/>
            <p:cNvSpPr txBox="1"/>
            <p:nvPr/>
          </p:nvSpPr>
          <p:spPr>
            <a:xfrm>
              <a:off x="5379241" y="1837428"/>
              <a:ext cx="514773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3200" dirty="0">
                  <a:solidFill>
                    <a:schemeClr val="bg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5</a:t>
              </a:r>
              <a:endParaRPr lang="zh-TW" altLang="en-US" sz="32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</p:grpSp>
      <p:grpSp>
        <p:nvGrpSpPr>
          <p:cNvPr id="43" name="群組 42"/>
          <p:cNvGrpSpPr/>
          <p:nvPr/>
        </p:nvGrpSpPr>
        <p:grpSpPr>
          <a:xfrm>
            <a:off x="4806704" y="5233035"/>
            <a:ext cx="514774" cy="584775"/>
            <a:chOff x="5379240" y="5336156"/>
            <a:chExt cx="514774" cy="584775"/>
          </a:xfrm>
          <a:solidFill>
            <a:srgbClr val="5AA8BA"/>
          </a:solidFill>
        </p:grpSpPr>
        <p:sp>
          <p:nvSpPr>
            <p:cNvPr id="44" name="矩形 43"/>
            <p:cNvSpPr/>
            <p:nvPr/>
          </p:nvSpPr>
          <p:spPr>
            <a:xfrm flipV="1">
              <a:off x="5379241" y="5371158"/>
              <a:ext cx="514773" cy="51477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45" name="文字方塊 44"/>
            <p:cNvSpPr txBox="1"/>
            <p:nvPr/>
          </p:nvSpPr>
          <p:spPr>
            <a:xfrm>
              <a:off x="5379240" y="5336156"/>
              <a:ext cx="514773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3200" dirty="0">
                  <a:solidFill>
                    <a:schemeClr val="bg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6</a:t>
              </a:r>
              <a:endParaRPr lang="zh-TW" altLang="en-US" sz="32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</p:grpSp>
      <p:sp>
        <p:nvSpPr>
          <p:cNvPr id="46" name="文字版面配置區 2"/>
          <p:cNvSpPr>
            <a:spLocks noGrp="1"/>
          </p:cNvSpPr>
          <p:nvPr>
            <p:ph type="body" sz="quarter" idx="12" hasCustomPrompt="1"/>
          </p:nvPr>
        </p:nvSpPr>
        <p:spPr>
          <a:xfrm>
            <a:off x="5469156" y="2954140"/>
            <a:ext cx="6578125" cy="42001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="0" baseline="0">
                <a:solidFill>
                  <a:srgbClr val="113F67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pPr lvl="0"/>
            <a:r>
              <a:rPr lang="en-US" altLang="zh-TW" dirty="0"/>
              <a:t>Topic 3</a:t>
            </a:r>
            <a:endParaRPr lang="zh-TW" altLang="en-US" dirty="0"/>
          </a:p>
        </p:txBody>
      </p:sp>
      <p:sp>
        <p:nvSpPr>
          <p:cNvPr id="47" name="文字版面配置區 2"/>
          <p:cNvSpPr>
            <a:spLocks noGrp="1"/>
          </p:cNvSpPr>
          <p:nvPr>
            <p:ph type="body" sz="quarter" idx="14" hasCustomPrompt="1"/>
          </p:nvPr>
        </p:nvSpPr>
        <p:spPr>
          <a:xfrm>
            <a:off x="5469156" y="2167049"/>
            <a:ext cx="6578125" cy="42001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="0" baseline="0">
                <a:solidFill>
                  <a:srgbClr val="113F67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pPr lvl="0"/>
            <a:r>
              <a:rPr lang="en-US" altLang="zh-TW" dirty="0"/>
              <a:t>Topic 2</a:t>
            </a:r>
            <a:endParaRPr lang="zh-TW" altLang="en-US" dirty="0"/>
          </a:p>
        </p:txBody>
      </p:sp>
      <p:sp>
        <p:nvSpPr>
          <p:cNvPr id="48" name="文字版面配置區 2"/>
          <p:cNvSpPr>
            <a:spLocks noGrp="1"/>
          </p:cNvSpPr>
          <p:nvPr>
            <p:ph type="body" sz="quarter" idx="15" hasCustomPrompt="1"/>
          </p:nvPr>
        </p:nvSpPr>
        <p:spPr>
          <a:xfrm>
            <a:off x="5469156" y="1379958"/>
            <a:ext cx="6578125" cy="42001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="0" baseline="0">
                <a:solidFill>
                  <a:srgbClr val="113F67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pPr lvl="0"/>
            <a:r>
              <a:rPr lang="en-US" altLang="zh-TW" dirty="0"/>
              <a:t>Topic 1</a:t>
            </a:r>
            <a:endParaRPr lang="zh-TW" altLang="en-US" dirty="0"/>
          </a:p>
        </p:txBody>
      </p:sp>
      <p:sp>
        <p:nvSpPr>
          <p:cNvPr id="49" name="文字版面配置區 2"/>
          <p:cNvSpPr>
            <a:spLocks noGrp="1"/>
          </p:cNvSpPr>
          <p:nvPr>
            <p:ph type="body" sz="quarter" idx="16" hasCustomPrompt="1"/>
          </p:nvPr>
        </p:nvSpPr>
        <p:spPr>
          <a:xfrm>
            <a:off x="5469156" y="3741231"/>
            <a:ext cx="6578125" cy="42001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="0" baseline="0">
                <a:solidFill>
                  <a:srgbClr val="113F67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pPr lvl="0"/>
            <a:r>
              <a:rPr lang="en-US" altLang="zh-TW" dirty="0"/>
              <a:t>Topic 4</a:t>
            </a:r>
            <a:endParaRPr lang="zh-TW" altLang="en-US" dirty="0"/>
          </a:p>
        </p:txBody>
      </p:sp>
      <p:sp>
        <p:nvSpPr>
          <p:cNvPr id="50" name="文字版面配置區 2"/>
          <p:cNvSpPr>
            <a:spLocks noGrp="1"/>
          </p:cNvSpPr>
          <p:nvPr>
            <p:ph type="body" sz="quarter" idx="17" hasCustomPrompt="1"/>
          </p:nvPr>
        </p:nvSpPr>
        <p:spPr>
          <a:xfrm>
            <a:off x="5469156" y="4528322"/>
            <a:ext cx="6578125" cy="42001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="0" baseline="0">
                <a:solidFill>
                  <a:srgbClr val="113F67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pPr lvl="0"/>
            <a:r>
              <a:rPr lang="en-US" altLang="zh-TW" dirty="0"/>
              <a:t>Topic 5</a:t>
            </a:r>
            <a:endParaRPr lang="zh-TW" altLang="en-US" dirty="0"/>
          </a:p>
        </p:txBody>
      </p:sp>
      <p:sp>
        <p:nvSpPr>
          <p:cNvPr id="51" name="文字版面配置區 2"/>
          <p:cNvSpPr>
            <a:spLocks noGrp="1"/>
          </p:cNvSpPr>
          <p:nvPr>
            <p:ph type="body" sz="quarter" idx="18" hasCustomPrompt="1"/>
          </p:nvPr>
        </p:nvSpPr>
        <p:spPr>
          <a:xfrm>
            <a:off x="5469156" y="5315415"/>
            <a:ext cx="6578125" cy="42001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="0" baseline="0">
                <a:solidFill>
                  <a:srgbClr val="113F67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pPr lvl="0"/>
            <a:r>
              <a:rPr lang="en-US" altLang="zh-TW" dirty="0"/>
              <a:t>Topic 6</a:t>
            </a:r>
            <a:endParaRPr lang="zh-TW" altLang="en-US" dirty="0"/>
          </a:p>
        </p:txBody>
      </p:sp>
      <p:pic>
        <p:nvPicPr>
          <p:cNvPr id="37" name="圖片 3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0582" y="6137932"/>
            <a:ext cx="866155" cy="866155"/>
          </a:xfrm>
          <a:prstGeom prst="rect">
            <a:avLst/>
          </a:prstGeom>
        </p:spPr>
      </p:pic>
      <p:grpSp>
        <p:nvGrpSpPr>
          <p:cNvPr id="54" name="群組 53"/>
          <p:cNvGrpSpPr/>
          <p:nvPr/>
        </p:nvGrpSpPr>
        <p:grpSpPr>
          <a:xfrm>
            <a:off x="14334163" y="1336262"/>
            <a:ext cx="514773" cy="584775"/>
            <a:chOff x="5379241" y="1837428"/>
            <a:chExt cx="514773" cy="584775"/>
          </a:xfrm>
          <a:solidFill>
            <a:srgbClr val="02303C"/>
          </a:solidFill>
        </p:grpSpPr>
        <p:sp>
          <p:nvSpPr>
            <p:cNvPr id="55" name="矩形 54"/>
            <p:cNvSpPr/>
            <p:nvPr/>
          </p:nvSpPr>
          <p:spPr>
            <a:xfrm flipV="1">
              <a:off x="5379241" y="1872430"/>
              <a:ext cx="514773" cy="51477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56" name="文字方塊 55"/>
            <p:cNvSpPr txBox="1"/>
            <p:nvPr/>
          </p:nvSpPr>
          <p:spPr>
            <a:xfrm>
              <a:off x="5379241" y="1837428"/>
              <a:ext cx="51477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3200" dirty="0">
                  <a:solidFill>
                    <a:schemeClr val="bg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1</a:t>
              </a:r>
              <a:endParaRPr lang="zh-TW" altLang="en-US" sz="32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</p:grpSp>
      <p:grpSp>
        <p:nvGrpSpPr>
          <p:cNvPr id="57" name="群組 56"/>
          <p:cNvGrpSpPr/>
          <p:nvPr/>
        </p:nvGrpSpPr>
        <p:grpSpPr>
          <a:xfrm>
            <a:off x="14334163" y="2614404"/>
            <a:ext cx="514773" cy="584775"/>
            <a:chOff x="5379241" y="2909840"/>
            <a:chExt cx="514773" cy="584775"/>
          </a:xfrm>
          <a:solidFill>
            <a:srgbClr val="005E67"/>
          </a:solidFill>
        </p:grpSpPr>
        <p:sp>
          <p:nvSpPr>
            <p:cNvPr id="58" name="矩形 57"/>
            <p:cNvSpPr/>
            <p:nvPr/>
          </p:nvSpPr>
          <p:spPr>
            <a:xfrm flipV="1">
              <a:off x="5379241" y="2944842"/>
              <a:ext cx="514773" cy="51477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59" name="文字方塊 58"/>
            <p:cNvSpPr txBox="1"/>
            <p:nvPr/>
          </p:nvSpPr>
          <p:spPr>
            <a:xfrm>
              <a:off x="5379241" y="2909840"/>
              <a:ext cx="514773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3200" dirty="0">
                  <a:solidFill>
                    <a:schemeClr val="bg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2</a:t>
              </a:r>
              <a:endParaRPr lang="zh-TW" altLang="en-US" sz="32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</p:grpSp>
      <p:grpSp>
        <p:nvGrpSpPr>
          <p:cNvPr id="60" name="群組 59"/>
          <p:cNvGrpSpPr/>
          <p:nvPr/>
        </p:nvGrpSpPr>
        <p:grpSpPr>
          <a:xfrm>
            <a:off x="0" y="0"/>
            <a:ext cx="4322578" cy="6858000"/>
            <a:chOff x="0" y="0"/>
            <a:chExt cx="4322578" cy="6858000"/>
          </a:xfrm>
        </p:grpSpPr>
        <p:grpSp>
          <p:nvGrpSpPr>
            <p:cNvPr id="61" name="群組 60"/>
            <p:cNvGrpSpPr/>
            <p:nvPr/>
          </p:nvGrpSpPr>
          <p:grpSpPr>
            <a:xfrm>
              <a:off x="0" y="0"/>
              <a:ext cx="3975947" cy="6858000"/>
              <a:chOff x="0" y="0"/>
              <a:chExt cx="3975947" cy="6858000"/>
            </a:xfrm>
          </p:grpSpPr>
          <p:sp>
            <p:nvSpPr>
              <p:cNvPr id="65" name="矩形 64"/>
              <p:cNvSpPr/>
              <p:nvPr/>
            </p:nvSpPr>
            <p:spPr>
              <a:xfrm>
                <a:off x="0" y="0"/>
                <a:ext cx="3975947" cy="6858000"/>
              </a:xfrm>
              <a:prstGeom prst="rect">
                <a:avLst/>
              </a:prstGeom>
              <a:solidFill>
                <a:srgbClr val="0E325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latin typeface="Malgun Gothic" panose="020B0503020000020004" pitchFamily="34" charset="-127"/>
                  <a:ea typeface="Malgun Gothic" panose="020B0503020000020004" pitchFamily="34" charset="-127"/>
                </a:endParaRPr>
              </a:p>
            </p:txBody>
          </p:sp>
          <p:sp>
            <p:nvSpPr>
              <p:cNvPr id="66" name="文字方塊 65"/>
              <p:cNvSpPr txBox="1"/>
              <p:nvPr/>
            </p:nvSpPr>
            <p:spPr>
              <a:xfrm rot="16200000">
                <a:off x="-1483239" y="2214855"/>
                <a:ext cx="432743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000" dirty="0">
                    <a:solidFill>
                      <a:srgbClr val="F3F9FB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ELAN MICROELECTRONICS CORP.</a:t>
                </a:r>
                <a:endParaRPr lang="zh-TW" altLang="en-US" sz="2000" dirty="0">
                  <a:solidFill>
                    <a:srgbClr val="F3F9FB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endParaRPr>
              </a:p>
            </p:txBody>
          </p:sp>
          <p:sp>
            <p:nvSpPr>
              <p:cNvPr id="67" name="矩形 66"/>
              <p:cNvSpPr/>
              <p:nvPr/>
            </p:nvSpPr>
            <p:spPr>
              <a:xfrm>
                <a:off x="0" y="6271403"/>
                <a:ext cx="1442169" cy="94891"/>
              </a:xfrm>
              <a:prstGeom prst="rect">
                <a:avLst/>
              </a:prstGeom>
              <a:solidFill>
                <a:srgbClr val="5AA8B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latin typeface="Malgun Gothic" panose="020B0503020000020004" pitchFamily="34" charset="-127"/>
                  <a:ea typeface="Malgun Gothic" panose="020B0503020000020004" pitchFamily="34" charset="-127"/>
                </a:endParaRPr>
              </a:p>
            </p:txBody>
          </p:sp>
          <p:pic>
            <p:nvPicPr>
              <p:cNvPr id="68" name="圖片 67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6765" y="4688820"/>
                <a:ext cx="2515685" cy="129869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  <p:grpSp>
          <p:nvGrpSpPr>
            <p:cNvPr id="62" name="群組 61"/>
            <p:cNvGrpSpPr/>
            <p:nvPr/>
          </p:nvGrpSpPr>
          <p:grpSpPr>
            <a:xfrm>
              <a:off x="3624911" y="555409"/>
              <a:ext cx="697667" cy="697654"/>
              <a:chOff x="3624911" y="555409"/>
              <a:chExt cx="697667" cy="697654"/>
            </a:xfrm>
          </p:grpSpPr>
          <p:sp>
            <p:nvSpPr>
              <p:cNvPr id="63" name="矩形 62"/>
              <p:cNvSpPr/>
              <p:nvPr/>
            </p:nvSpPr>
            <p:spPr>
              <a:xfrm>
                <a:off x="3624911" y="555410"/>
                <a:ext cx="693538" cy="697653"/>
              </a:xfrm>
              <a:prstGeom prst="rect">
                <a:avLst/>
              </a:prstGeom>
              <a:noFill/>
              <a:ln>
                <a:solidFill>
                  <a:srgbClr val="87C0C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latin typeface="Malgun Gothic" panose="020B0503020000020004" pitchFamily="34" charset="-127"/>
                  <a:ea typeface="Malgun Gothic" panose="020B0503020000020004" pitchFamily="34" charset="-127"/>
                </a:endParaRPr>
              </a:p>
            </p:txBody>
          </p:sp>
          <p:sp>
            <p:nvSpPr>
              <p:cNvPr id="64" name="矩形 63"/>
              <p:cNvSpPr/>
              <p:nvPr/>
            </p:nvSpPr>
            <p:spPr>
              <a:xfrm>
                <a:off x="3969928" y="555409"/>
                <a:ext cx="352650" cy="697653"/>
              </a:xfrm>
              <a:prstGeom prst="rect">
                <a:avLst/>
              </a:prstGeom>
              <a:noFill/>
              <a:ln>
                <a:solidFill>
                  <a:srgbClr val="113F6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latin typeface="Malgun Gothic" panose="020B0503020000020004" pitchFamily="34" charset="-127"/>
                  <a:ea typeface="Malgun Gothic" panose="020B0503020000020004" pitchFamily="34" charset="-127"/>
                </a:endParaRPr>
              </a:p>
            </p:txBody>
          </p:sp>
        </p:grpSp>
      </p:grpSp>
      <p:sp>
        <p:nvSpPr>
          <p:cNvPr id="69" name="文本框 30"/>
          <p:cNvSpPr txBox="1"/>
          <p:nvPr/>
        </p:nvSpPr>
        <p:spPr>
          <a:xfrm>
            <a:off x="6453839" y="196626"/>
            <a:ext cx="2418941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defRPr/>
            </a:pPr>
            <a:r>
              <a:rPr lang="zh-TW" altLang="en-US" sz="3600" b="0" dirty="0">
                <a:solidFill>
                  <a:srgbClr val="113F67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zh-TW" sz="3600" b="0" dirty="0">
                <a:solidFill>
                  <a:srgbClr val="113F67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Agenda</a:t>
            </a:r>
            <a:endParaRPr lang="zh-TW" altLang="en-US" sz="3600" b="0" dirty="0">
              <a:solidFill>
                <a:srgbClr val="113F67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7318969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0" name="直線接點 59"/>
          <p:cNvCxnSpPr>
            <a:cxnSpLocks/>
          </p:cNvCxnSpPr>
          <p:nvPr/>
        </p:nvCxnSpPr>
        <p:spPr>
          <a:xfrm>
            <a:off x="5064091" y="1080655"/>
            <a:ext cx="0" cy="5041849"/>
          </a:xfrm>
          <a:prstGeom prst="line">
            <a:avLst/>
          </a:prstGeom>
          <a:ln>
            <a:solidFill>
              <a:srgbClr val="2265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3" name="群組 62"/>
          <p:cNvGrpSpPr/>
          <p:nvPr/>
        </p:nvGrpSpPr>
        <p:grpSpPr>
          <a:xfrm>
            <a:off x="4806705" y="1321137"/>
            <a:ext cx="514773" cy="584775"/>
            <a:chOff x="5379241" y="1837428"/>
            <a:chExt cx="514773" cy="584775"/>
          </a:xfrm>
          <a:solidFill>
            <a:srgbClr val="113F67"/>
          </a:solidFill>
        </p:grpSpPr>
        <p:sp>
          <p:nvSpPr>
            <p:cNvPr id="64" name="矩形 63"/>
            <p:cNvSpPr/>
            <p:nvPr/>
          </p:nvSpPr>
          <p:spPr>
            <a:xfrm flipV="1">
              <a:off x="5379241" y="1872430"/>
              <a:ext cx="514773" cy="51477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65" name="文字方塊 64"/>
            <p:cNvSpPr txBox="1"/>
            <p:nvPr/>
          </p:nvSpPr>
          <p:spPr>
            <a:xfrm>
              <a:off x="5379241" y="1837428"/>
              <a:ext cx="514773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3200" dirty="0">
                  <a:solidFill>
                    <a:schemeClr val="bg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1</a:t>
              </a:r>
              <a:endParaRPr lang="zh-TW" altLang="en-US" sz="32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</p:grpSp>
      <p:grpSp>
        <p:nvGrpSpPr>
          <p:cNvPr id="68" name="群組 67"/>
          <p:cNvGrpSpPr/>
          <p:nvPr/>
        </p:nvGrpSpPr>
        <p:grpSpPr>
          <a:xfrm>
            <a:off x="4806705" y="1972419"/>
            <a:ext cx="514773" cy="584775"/>
            <a:chOff x="5379241" y="2909840"/>
            <a:chExt cx="514773" cy="584775"/>
          </a:xfrm>
          <a:solidFill>
            <a:srgbClr val="5AA8BA"/>
          </a:solidFill>
        </p:grpSpPr>
        <p:sp>
          <p:nvSpPr>
            <p:cNvPr id="69" name="矩形 68"/>
            <p:cNvSpPr/>
            <p:nvPr/>
          </p:nvSpPr>
          <p:spPr>
            <a:xfrm flipV="1">
              <a:off x="5379241" y="2944842"/>
              <a:ext cx="514773" cy="51477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70" name="文字方塊 69"/>
            <p:cNvSpPr txBox="1"/>
            <p:nvPr/>
          </p:nvSpPr>
          <p:spPr>
            <a:xfrm>
              <a:off x="5379241" y="2909840"/>
              <a:ext cx="514773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3200" dirty="0">
                  <a:solidFill>
                    <a:schemeClr val="bg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2</a:t>
              </a:r>
              <a:endParaRPr lang="zh-TW" altLang="en-US" sz="32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</p:grpSp>
      <p:grpSp>
        <p:nvGrpSpPr>
          <p:cNvPr id="73" name="群組 72"/>
          <p:cNvGrpSpPr/>
          <p:nvPr/>
        </p:nvGrpSpPr>
        <p:grpSpPr>
          <a:xfrm>
            <a:off x="4806704" y="2623701"/>
            <a:ext cx="516870" cy="584775"/>
            <a:chOff x="5379241" y="4122998"/>
            <a:chExt cx="516870" cy="584775"/>
          </a:xfrm>
          <a:solidFill>
            <a:srgbClr val="113F67"/>
          </a:solidFill>
        </p:grpSpPr>
        <p:sp>
          <p:nvSpPr>
            <p:cNvPr id="74" name="矩形 73"/>
            <p:cNvSpPr/>
            <p:nvPr/>
          </p:nvSpPr>
          <p:spPr>
            <a:xfrm flipV="1">
              <a:off x="5379241" y="4158000"/>
              <a:ext cx="514773" cy="51477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75" name="文字方塊 74"/>
            <p:cNvSpPr txBox="1"/>
            <p:nvPr/>
          </p:nvSpPr>
          <p:spPr>
            <a:xfrm>
              <a:off x="5381338" y="4122998"/>
              <a:ext cx="514773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3200" dirty="0">
                  <a:solidFill>
                    <a:schemeClr val="bg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3</a:t>
              </a:r>
              <a:endParaRPr lang="zh-TW" altLang="en-US" sz="32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</p:grpSp>
      <p:grpSp>
        <p:nvGrpSpPr>
          <p:cNvPr id="78" name="群組 77"/>
          <p:cNvGrpSpPr/>
          <p:nvPr/>
        </p:nvGrpSpPr>
        <p:grpSpPr>
          <a:xfrm>
            <a:off x="4806704" y="3274983"/>
            <a:ext cx="514774" cy="584775"/>
            <a:chOff x="5379240" y="5336156"/>
            <a:chExt cx="514774" cy="584775"/>
          </a:xfrm>
          <a:solidFill>
            <a:srgbClr val="5AA8BA"/>
          </a:solidFill>
        </p:grpSpPr>
        <p:sp>
          <p:nvSpPr>
            <p:cNvPr id="79" name="矩形 78"/>
            <p:cNvSpPr/>
            <p:nvPr/>
          </p:nvSpPr>
          <p:spPr>
            <a:xfrm flipV="1">
              <a:off x="5379241" y="5371158"/>
              <a:ext cx="514773" cy="51477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80" name="文字方塊 79"/>
            <p:cNvSpPr txBox="1"/>
            <p:nvPr/>
          </p:nvSpPr>
          <p:spPr>
            <a:xfrm>
              <a:off x="5379240" y="5336156"/>
              <a:ext cx="514773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3200" dirty="0">
                  <a:solidFill>
                    <a:schemeClr val="bg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4</a:t>
              </a:r>
              <a:endParaRPr lang="zh-TW" altLang="en-US" sz="32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</p:grpSp>
      <p:grpSp>
        <p:nvGrpSpPr>
          <p:cNvPr id="83" name="群組 82"/>
          <p:cNvGrpSpPr/>
          <p:nvPr/>
        </p:nvGrpSpPr>
        <p:grpSpPr>
          <a:xfrm>
            <a:off x="4806704" y="3926265"/>
            <a:ext cx="514773" cy="584775"/>
            <a:chOff x="5379241" y="1837428"/>
            <a:chExt cx="514773" cy="584775"/>
          </a:xfrm>
          <a:solidFill>
            <a:srgbClr val="113F67"/>
          </a:solidFill>
        </p:grpSpPr>
        <p:sp>
          <p:nvSpPr>
            <p:cNvPr id="84" name="矩形 83"/>
            <p:cNvSpPr/>
            <p:nvPr/>
          </p:nvSpPr>
          <p:spPr>
            <a:xfrm flipV="1">
              <a:off x="5379241" y="1872430"/>
              <a:ext cx="514773" cy="51477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85" name="文字方塊 84"/>
            <p:cNvSpPr txBox="1"/>
            <p:nvPr/>
          </p:nvSpPr>
          <p:spPr>
            <a:xfrm>
              <a:off x="5379241" y="1837428"/>
              <a:ext cx="514773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3200" dirty="0">
                  <a:solidFill>
                    <a:schemeClr val="bg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5</a:t>
              </a:r>
              <a:endParaRPr lang="zh-TW" altLang="en-US" sz="32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</p:grpSp>
      <p:grpSp>
        <p:nvGrpSpPr>
          <p:cNvPr id="88" name="群組 87"/>
          <p:cNvGrpSpPr/>
          <p:nvPr/>
        </p:nvGrpSpPr>
        <p:grpSpPr>
          <a:xfrm>
            <a:off x="4806704" y="4577547"/>
            <a:ext cx="514774" cy="584775"/>
            <a:chOff x="5379240" y="5336156"/>
            <a:chExt cx="514774" cy="584775"/>
          </a:xfrm>
          <a:solidFill>
            <a:srgbClr val="5AA8BA"/>
          </a:solidFill>
        </p:grpSpPr>
        <p:sp>
          <p:nvSpPr>
            <p:cNvPr id="89" name="矩形 88"/>
            <p:cNvSpPr/>
            <p:nvPr/>
          </p:nvSpPr>
          <p:spPr>
            <a:xfrm flipV="1">
              <a:off x="5379241" y="5371158"/>
              <a:ext cx="514773" cy="51477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90" name="文字方塊 89"/>
            <p:cNvSpPr txBox="1"/>
            <p:nvPr/>
          </p:nvSpPr>
          <p:spPr>
            <a:xfrm>
              <a:off x="5379240" y="5336156"/>
              <a:ext cx="514773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3200" dirty="0">
                  <a:solidFill>
                    <a:schemeClr val="bg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6</a:t>
              </a:r>
              <a:endParaRPr lang="zh-TW" altLang="en-US" sz="32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</p:grpSp>
      <p:grpSp>
        <p:nvGrpSpPr>
          <p:cNvPr id="93" name="群組 92"/>
          <p:cNvGrpSpPr/>
          <p:nvPr/>
        </p:nvGrpSpPr>
        <p:grpSpPr>
          <a:xfrm>
            <a:off x="4806704" y="5228832"/>
            <a:ext cx="514773" cy="584775"/>
            <a:chOff x="5379241" y="1837428"/>
            <a:chExt cx="514773" cy="584775"/>
          </a:xfrm>
          <a:solidFill>
            <a:srgbClr val="113F67"/>
          </a:solidFill>
        </p:grpSpPr>
        <p:sp>
          <p:nvSpPr>
            <p:cNvPr id="94" name="矩形 93"/>
            <p:cNvSpPr/>
            <p:nvPr/>
          </p:nvSpPr>
          <p:spPr>
            <a:xfrm flipV="1">
              <a:off x="5379241" y="1872430"/>
              <a:ext cx="514773" cy="51477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95" name="文字方塊 94"/>
            <p:cNvSpPr txBox="1"/>
            <p:nvPr/>
          </p:nvSpPr>
          <p:spPr>
            <a:xfrm>
              <a:off x="5379241" y="1837428"/>
              <a:ext cx="514773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3200" dirty="0">
                  <a:solidFill>
                    <a:schemeClr val="bg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7</a:t>
              </a:r>
              <a:endParaRPr lang="zh-TW" altLang="en-US" sz="32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</p:grpSp>
      <p:sp>
        <p:nvSpPr>
          <p:cNvPr id="98" name="文字版面配置區 2"/>
          <p:cNvSpPr>
            <a:spLocks noGrp="1"/>
          </p:cNvSpPr>
          <p:nvPr>
            <p:ph type="body" sz="quarter" idx="12" hasCustomPrompt="1"/>
          </p:nvPr>
        </p:nvSpPr>
        <p:spPr>
          <a:xfrm>
            <a:off x="5469156" y="2762409"/>
            <a:ext cx="6578125" cy="42001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 b="0" baseline="0">
                <a:solidFill>
                  <a:srgbClr val="113F67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pPr lvl="0"/>
            <a:r>
              <a:rPr lang="en-US" altLang="zh-TW" dirty="0"/>
              <a:t>Topic 3</a:t>
            </a:r>
            <a:endParaRPr lang="zh-TW" altLang="en-US" dirty="0"/>
          </a:p>
        </p:txBody>
      </p:sp>
      <p:sp>
        <p:nvSpPr>
          <p:cNvPr id="99" name="文字版面配置區 2"/>
          <p:cNvSpPr>
            <a:spLocks noGrp="1"/>
          </p:cNvSpPr>
          <p:nvPr>
            <p:ph type="body" sz="quarter" idx="14" hasCustomPrompt="1"/>
          </p:nvPr>
        </p:nvSpPr>
        <p:spPr>
          <a:xfrm>
            <a:off x="5469156" y="2112783"/>
            <a:ext cx="6578125" cy="42001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 b="0" baseline="0">
                <a:solidFill>
                  <a:srgbClr val="113F67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pPr lvl="0"/>
            <a:r>
              <a:rPr lang="en-US" altLang="zh-TW" dirty="0"/>
              <a:t>Topic 2</a:t>
            </a:r>
            <a:endParaRPr lang="zh-TW" altLang="en-US" dirty="0"/>
          </a:p>
        </p:txBody>
      </p:sp>
      <p:sp>
        <p:nvSpPr>
          <p:cNvPr id="100" name="文字版面配置區 2"/>
          <p:cNvSpPr>
            <a:spLocks noGrp="1"/>
          </p:cNvSpPr>
          <p:nvPr>
            <p:ph type="body" sz="quarter" idx="15" hasCustomPrompt="1"/>
          </p:nvPr>
        </p:nvSpPr>
        <p:spPr>
          <a:xfrm>
            <a:off x="5469156" y="1463157"/>
            <a:ext cx="6578125" cy="42001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 b="0" baseline="0">
                <a:solidFill>
                  <a:srgbClr val="113F67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pPr lvl="0"/>
            <a:r>
              <a:rPr lang="en-US" altLang="zh-TW" dirty="0"/>
              <a:t>Topic 1</a:t>
            </a:r>
            <a:endParaRPr lang="zh-TW" altLang="en-US" dirty="0"/>
          </a:p>
        </p:txBody>
      </p:sp>
      <p:sp>
        <p:nvSpPr>
          <p:cNvPr id="101" name="文字版面配置區 2"/>
          <p:cNvSpPr>
            <a:spLocks noGrp="1"/>
          </p:cNvSpPr>
          <p:nvPr>
            <p:ph type="body" sz="quarter" idx="16" hasCustomPrompt="1"/>
          </p:nvPr>
        </p:nvSpPr>
        <p:spPr>
          <a:xfrm>
            <a:off x="5469156" y="3412035"/>
            <a:ext cx="6578125" cy="42001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 b="0" baseline="0">
                <a:solidFill>
                  <a:srgbClr val="113F67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pPr lvl="0"/>
            <a:r>
              <a:rPr lang="en-US" altLang="zh-TW" dirty="0"/>
              <a:t>Topic 4</a:t>
            </a:r>
            <a:endParaRPr lang="zh-TW" altLang="en-US" dirty="0"/>
          </a:p>
        </p:txBody>
      </p:sp>
      <p:sp>
        <p:nvSpPr>
          <p:cNvPr id="102" name="文字版面配置區 2"/>
          <p:cNvSpPr>
            <a:spLocks noGrp="1"/>
          </p:cNvSpPr>
          <p:nvPr>
            <p:ph type="body" sz="quarter" idx="17" hasCustomPrompt="1"/>
          </p:nvPr>
        </p:nvSpPr>
        <p:spPr>
          <a:xfrm>
            <a:off x="5469156" y="4061661"/>
            <a:ext cx="6578125" cy="42001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 b="0" baseline="0">
                <a:solidFill>
                  <a:srgbClr val="113F67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pPr lvl="0"/>
            <a:r>
              <a:rPr lang="en-US" altLang="zh-TW" dirty="0"/>
              <a:t>Topic 5</a:t>
            </a:r>
            <a:endParaRPr lang="zh-TW" altLang="en-US" dirty="0"/>
          </a:p>
        </p:txBody>
      </p:sp>
      <p:sp>
        <p:nvSpPr>
          <p:cNvPr id="103" name="文字版面配置區 2"/>
          <p:cNvSpPr>
            <a:spLocks noGrp="1"/>
          </p:cNvSpPr>
          <p:nvPr>
            <p:ph type="body" sz="quarter" idx="18" hasCustomPrompt="1"/>
          </p:nvPr>
        </p:nvSpPr>
        <p:spPr>
          <a:xfrm>
            <a:off x="5469156" y="4711287"/>
            <a:ext cx="6578125" cy="42001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 b="0" baseline="0">
                <a:solidFill>
                  <a:srgbClr val="113F67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pPr lvl="0"/>
            <a:r>
              <a:rPr lang="en-US" altLang="zh-TW" dirty="0"/>
              <a:t>Topic 6</a:t>
            </a:r>
            <a:endParaRPr lang="zh-TW" altLang="en-US" dirty="0"/>
          </a:p>
        </p:txBody>
      </p:sp>
      <p:sp>
        <p:nvSpPr>
          <p:cNvPr id="104" name="文字版面配置區 2"/>
          <p:cNvSpPr>
            <a:spLocks noGrp="1"/>
          </p:cNvSpPr>
          <p:nvPr>
            <p:ph type="body" sz="quarter" idx="19" hasCustomPrompt="1"/>
          </p:nvPr>
        </p:nvSpPr>
        <p:spPr>
          <a:xfrm>
            <a:off x="5469156" y="5360912"/>
            <a:ext cx="6578125" cy="42001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 b="0" baseline="0">
                <a:solidFill>
                  <a:srgbClr val="113F67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pPr lvl="0"/>
            <a:r>
              <a:rPr lang="en-US" altLang="zh-TW" dirty="0"/>
              <a:t>Topic 7</a:t>
            </a:r>
            <a:endParaRPr lang="zh-TW" altLang="en-US" dirty="0"/>
          </a:p>
        </p:txBody>
      </p:sp>
      <p:pic>
        <p:nvPicPr>
          <p:cNvPr id="41" name="圖片 4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0582" y="6137932"/>
            <a:ext cx="866155" cy="866155"/>
          </a:xfrm>
          <a:prstGeom prst="rect">
            <a:avLst/>
          </a:prstGeom>
        </p:spPr>
      </p:pic>
      <p:grpSp>
        <p:nvGrpSpPr>
          <p:cNvPr id="50" name="群組 49"/>
          <p:cNvGrpSpPr/>
          <p:nvPr/>
        </p:nvGrpSpPr>
        <p:grpSpPr>
          <a:xfrm>
            <a:off x="0" y="0"/>
            <a:ext cx="4322578" cy="6858000"/>
            <a:chOff x="0" y="0"/>
            <a:chExt cx="4322578" cy="6858000"/>
          </a:xfrm>
        </p:grpSpPr>
        <p:grpSp>
          <p:nvGrpSpPr>
            <p:cNvPr id="51" name="群組 50"/>
            <p:cNvGrpSpPr/>
            <p:nvPr/>
          </p:nvGrpSpPr>
          <p:grpSpPr>
            <a:xfrm>
              <a:off x="0" y="0"/>
              <a:ext cx="3975947" cy="6858000"/>
              <a:chOff x="0" y="0"/>
              <a:chExt cx="3975947" cy="6858000"/>
            </a:xfrm>
          </p:grpSpPr>
          <p:sp>
            <p:nvSpPr>
              <p:cNvPr id="56" name="矩形 55"/>
              <p:cNvSpPr/>
              <p:nvPr/>
            </p:nvSpPr>
            <p:spPr>
              <a:xfrm>
                <a:off x="0" y="0"/>
                <a:ext cx="3975947" cy="6858000"/>
              </a:xfrm>
              <a:prstGeom prst="rect">
                <a:avLst/>
              </a:prstGeom>
              <a:solidFill>
                <a:srgbClr val="0E325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latin typeface="Malgun Gothic" panose="020B0503020000020004" pitchFamily="34" charset="-127"/>
                  <a:ea typeface="Malgun Gothic" panose="020B0503020000020004" pitchFamily="34" charset="-127"/>
                </a:endParaRPr>
              </a:p>
            </p:txBody>
          </p:sp>
          <p:sp>
            <p:nvSpPr>
              <p:cNvPr id="57" name="文字方塊 56"/>
              <p:cNvSpPr txBox="1"/>
              <p:nvPr/>
            </p:nvSpPr>
            <p:spPr>
              <a:xfrm rot="16200000">
                <a:off x="-1483239" y="2214855"/>
                <a:ext cx="432743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000" dirty="0">
                    <a:solidFill>
                      <a:srgbClr val="F3F9FB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ELAN MICROELECTRONICS CORP.</a:t>
                </a:r>
                <a:endParaRPr lang="zh-TW" altLang="en-US" sz="2000" dirty="0">
                  <a:solidFill>
                    <a:srgbClr val="F3F9FB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endParaRPr>
              </a:p>
            </p:txBody>
          </p:sp>
          <p:sp>
            <p:nvSpPr>
              <p:cNvPr id="58" name="矩形 57"/>
              <p:cNvSpPr/>
              <p:nvPr/>
            </p:nvSpPr>
            <p:spPr>
              <a:xfrm>
                <a:off x="0" y="6271403"/>
                <a:ext cx="1442169" cy="94891"/>
              </a:xfrm>
              <a:prstGeom prst="rect">
                <a:avLst/>
              </a:prstGeom>
              <a:solidFill>
                <a:srgbClr val="5AA8B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latin typeface="Malgun Gothic" panose="020B0503020000020004" pitchFamily="34" charset="-127"/>
                  <a:ea typeface="Malgun Gothic" panose="020B0503020000020004" pitchFamily="34" charset="-127"/>
                </a:endParaRPr>
              </a:p>
            </p:txBody>
          </p:sp>
          <p:pic>
            <p:nvPicPr>
              <p:cNvPr id="61" name="圖片 60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6765" y="4688820"/>
                <a:ext cx="2515685" cy="129869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  <p:grpSp>
          <p:nvGrpSpPr>
            <p:cNvPr id="52" name="群組 51"/>
            <p:cNvGrpSpPr/>
            <p:nvPr/>
          </p:nvGrpSpPr>
          <p:grpSpPr>
            <a:xfrm>
              <a:off x="3624911" y="555409"/>
              <a:ext cx="697667" cy="697654"/>
              <a:chOff x="3624911" y="555409"/>
              <a:chExt cx="697667" cy="697654"/>
            </a:xfrm>
          </p:grpSpPr>
          <p:sp>
            <p:nvSpPr>
              <p:cNvPr id="54" name="矩形 53"/>
              <p:cNvSpPr/>
              <p:nvPr/>
            </p:nvSpPr>
            <p:spPr>
              <a:xfrm>
                <a:off x="3624911" y="555410"/>
                <a:ext cx="693538" cy="697653"/>
              </a:xfrm>
              <a:prstGeom prst="rect">
                <a:avLst/>
              </a:prstGeom>
              <a:noFill/>
              <a:ln>
                <a:solidFill>
                  <a:srgbClr val="87C0C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latin typeface="Malgun Gothic" panose="020B0503020000020004" pitchFamily="34" charset="-127"/>
                  <a:ea typeface="Malgun Gothic" panose="020B0503020000020004" pitchFamily="34" charset="-127"/>
                </a:endParaRPr>
              </a:p>
            </p:txBody>
          </p:sp>
          <p:sp>
            <p:nvSpPr>
              <p:cNvPr id="55" name="矩形 54"/>
              <p:cNvSpPr/>
              <p:nvPr/>
            </p:nvSpPr>
            <p:spPr>
              <a:xfrm>
                <a:off x="3969928" y="555409"/>
                <a:ext cx="352650" cy="697653"/>
              </a:xfrm>
              <a:prstGeom prst="rect">
                <a:avLst/>
              </a:prstGeom>
              <a:noFill/>
              <a:ln>
                <a:solidFill>
                  <a:srgbClr val="113F6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latin typeface="Malgun Gothic" panose="020B0503020000020004" pitchFamily="34" charset="-127"/>
                  <a:ea typeface="Malgun Gothic" panose="020B0503020000020004" pitchFamily="34" charset="-127"/>
                </a:endParaRPr>
              </a:p>
            </p:txBody>
          </p:sp>
        </p:grpSp>
      </p:grpSp>
      <p:sp>
        <p:nvSpPr>
          <p:cNvPr id="62" name="文本框 30"/>
          <p:cNvSpPr txBox="1"/>
          <p:nvPr/>
        </p:nvSpPr>
        <p:spPr>
          <a:xfrm>
            <a:off x="6453839" y="196626"/>
            <a:ext cx="2418941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defRPr/>
            </a:pPr>
            <a:r>
              <a:rPr lang="zh-TW" altLang="en-US" sz="3600" b="0" dirty="0">
                <a:solidFill>
                  <a:srgbClr val="113F67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zh-TW" sz="3600" b="0" dirty="0">
                <a:solidFill>
                  <a:srgbClr val="113F67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Agenda</a:t>
            </a:r>
            <a:endParaRPr lang="zh-TW" altLang="en-US" sz="3600" b="0" dirty="0">
              <a:solidFill>
                <a:srgbClr val="113F67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8116471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L - Chapter Id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群組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" name="矩形 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E9F8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" name="矩形 4"/>
            <p:cNvSpPr/>
            <p:nvPr/>
          </p:nvSpPr>
          <p:spPr>
            <a:xfrm>
              <a:off x="519573" y="426482"/>
              <a:ext cx="11152855" cy="60050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6" name="圖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816" y="2358953"/>
            <a:ext cx="3109764" cy="2113306"/>
          </a:xfrm>
          <a:prstGeom prst="rect">
            <a:avLst/>
          </a:prstGeom>
        </p:spPr>
      </p:pic>
      <p:sp>
        <p:nvSpPr>
          <p:cNvPr id="7" name="文字版面配置區 12"/>
          <p:cNvSpPr>
            <a:spLocks noGrp="1"/>
          </p:cNvSpPr>
          <p:nvPr>
            <p:ph type="body" sz="quarter" idx="10" hasCustomPrompt="1"/>
          </p:nvPr>
        </p:nvSpPr>
        <p:spPr>
          <a:xfrm>
            <a:off x="4088880" y="2991516"/>
            <a:ext cx="7697848" cy="61862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600" baseline="0">
                <a:solidFill>
                  <a:srgbClr val="3E8494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pPr lvl="0"/>
            <a:r>
              <a:rPr lang="en-US" altLang="zh-TW" dirty="0"/>
              <a:t>Chapter </a:t>
            </a:r>
            <a:r>
              <a:rPr lang="en-US" altLang="zh-TW" dirty="0" err="1"/>
              <a:t>Toptic</a:t>
            </a:r>
            <a:endParaRPr lang="zh-TW" altLang="en-US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9" t="-406" r="3038" b="50136"/>
          <a:stretch/>
        </p:blipFill>
        <p:spPr>
          <a:xfrm>
            <a:off x="-138895" y="6175173"/>
            <a:ext cx="12404202" cy="787346"/>
          </a:xfrm>
          <a:prstGeom prst="rect">
            <a:avLst/>
          </a:prstGeom>
        </p:spPr>
      </p:pic>
      <p:sp>
        <p:nvSpPr>
          <p:cNvPr id="10" name="文字版面配置區 9"/>
          <p:cNvSpPr>
            <a:spLocks noGrp="1"/>
          </p:cNvSpPr>
          <p:nvPr>
            <p:ph type="body" sz="quarter" idx="11" hasCustomPrompt="1"/>
          </p:nvPr>
        </p:nvSpPr>
        <p:spPr>
          <a:xfrm>
            <a:off x="4089400" y="3610139"/>
            <a:ext cx="6121400" cy="3683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5AA8BA"/>
                </a:solidFill>
                <a:latin typeface="+mj-lt"/>
              </a:defRPr>
            </a:lvl1pPr>
          </a:lstStyle>
          <a:p>
            <a:pPr lvl="0"/>
            <a:r>
              <a:rPr lang="en-US" altLang="zh-TW" dirty="0"/>
              <a:t>Subtitle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9241505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L - Chapter To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版面配置區 71"/>
          <p:cNvSpPr>
            <a:spLocks noGrp="1"/>
          </p:cNvSpPr>
          <p:nvPr>
            <p:ph type="body" sz="quarter" idx="10" hasCustomPrompt="1"/>
          </p:nvPr>
        </p:nvSpPr>
        <p:spPr>
          <a:xfrm>
            <a:off x="3808577" y="3241171"/>
            <a:ext cx="6597650" cy="53749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3600" baseline="0">
                <a:solidFill>
                  <a:srgbClr val="3E8494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pPr lvl="0"/>
            <a:r>
              <a:rPr lang="en-US" altLang="zh-TW" dirty="0"/>
              <a:t>ELAN Haptic Pad Solution</a:t>
            </a:r>
            <a:endParaRPr lang="zh-TW" altLang="en-US" dirty="0"/>
          </a:p>
        </p:txBody>
      </p:sp>
      <p:grpSp>
        <p:nvGrpSpPr>
          <p:cNvPr id="6" name="群組 5"/>
          <p:cNvGrpSpPr/>
          <p:nvPr/>
        </p:nvGrpSpPr>
        <p:grpSpPr>
          <a:xfrm>
            <a:off x="1672790" y="2916821"/>
            <a:ext cx="1779503" cy="1186194"/>
            <a:chOff x="1906244" y="3165569"/>
            <a:chExt cx="1406335" cy="937445"/>
          </a:xfrm>
        </p:grpSpPr>
        <p:sp>
          <p:nvSpPr>
            <p:cNvPr id="7" name="图文框 1"/>
            <p:cNvSpPr>
              <a:spLocks noChangeAspect="1"/>
            </p:cNvSpPr>
            <p:nvPr/>
          </p:nvSpPr>
          <p:spPr>
            <a:xfrm rot="10800000" flipH="1" flipV="1">
              <a:off x="2468880" y="3165569"/>
              <a:ext cx="843699" cy="937445"/>
            </a:xfrm>
            <a:custGeom>
              <a:avLst/>
              <a:gdLst/>
              <a:ahLst/>
              <a:cxnLst/>
              <a:rect l="l" t="t" r="r" b="b"/>
              <a:pathLst>
                <a:path w="3600000" h="3960440">
                  <a:moveTo>
                    <a:pt x="0" y="0"/>
                  </a:moveTo>
                  <a:lnTo>
                    <a:pt x="3600000" y="0"/>
                  </a:lnTo>
                  <a:lnTo>
                    <a:pt x="3600000" y="3960440"/>
                  </a:lnTo>
                  <a:lnTo>
                    <a:pt x="0" y="3960440"/>
                  </a:lnTo>
                  <a:lnTo>
                    <a:pt x="0" y="2988332"/>
                  </a:lnTo>
                  <a:lnTo>
                    <a:pt x="91440" y="2988332"/>
                  </a:lnTo>
                  <a:lnTo>
                    <a:pt x="91440" y="3869000"/>
                  </a:lnTo>
                  <a:lnTo>
                    <a:pt x="3508560" y="3869000"/>
                  </a:lnTo>
                  <a:lnTo>
                    <a:pt x="3508560" y="91440"/>
                  </a:lnTo>
                  <a:lnTo>
                    <a:pt x="91440" y="91440"/>
                  </a:lnTo>
                  <a:lnTo>
                    <a:pt x="91440" y="972108"/>
                  </a:lnTo>
                  <a:lnTo>
                    <a:pt x="0" y="972108"/>
                  </a:lnTo>
                  <a:close/>
                </a:path>
              </a:pathLst>
            </a:custGeom>
            <a:solidFill>
              <a:srgbClr val="3E8494"/>
            </a:solidFill>
            <a:ln>
              <a:solidFill>
                <a:srgbClr val="3E8494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6598">
                <a:solidFill>
                  <a:srgbClr val="226597"/>
                </a:solidFill>
              </a:endParaRPr>
            </a:p>
          </p:txBody>
        </p:sp>
        <p:pic>
          <p:nvPicPr>
            <p:cNvPr id="8" name="圖片 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6244" y="3251942"/>
              <a:ext cx="1125270" cy="764701"/>
            </a:xfrm>
            <a:prstGeom prst="rect">
              <a:avLst/>
            </a:prstGeom>
          </p:spPr>
        </p:pic>
      </p:grpSp>
      <p:sp>
        <p:nvSpPr>
          <p:cNvPr id="19" name="文字版面配置區 18"/>
          <p:cNvSpPr>
            <a:spLocks noGrp="1"/>
          </p:cNvSpPr>
          <p:nvPr>
            <p:ph type="body" sz="quarter" idx="11" hasCustomPrompt="1"/>
          </p:nvPr>
        </p:nvSpPr>
        <p:spPr>
          <a:xfrm>
            <a:off x="3808577" y="3778666"/>
            <a:ext cx="4467061" cy="32005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rgbClr val="5AA8BA"/>
                </a:solidFill>
                <a:latin typeface="+mj-lt"/>
              </a:defRPr>
            </a:lvl1pPr>
          </a:lstStyle>
          <a:p>
            <a:pPr lvl="0"/>
            <a:r>
              <a:rPr lang="en-US" altLang="zh-TW" dirty="0"/>
              <a:t>Subtitle</a:t>
            </a:r>
            <a:endParaRPr lang="zh-TW" altLang="en-US" dirty="0"/>
          </a:p>
        </p:txBody>
      </p:sp>
      <p:sp>
        <p:nvSpPr>
          <p:cNvPr id="18" name="手繪多邊形 17"/>
          <p:cNvSpPr/>
          <p:nvPr/>
        </p:nvSpPr>
        <p:spPr>
          <a:xfrm>
            <a:off x="54577" y="0"/>
            <a:ext cx="1273417" cy="446395"/>
          </a:xfrm>
          <a:custGeom>
            <a:avLst/>
            <a:gdLst>
              <a:gd name="connsiteX0" fmla="*/ 1057517 w 1273417"/>
              <a:gd name="connsiteY0" fmla="*/ 0 h 446395"/>
              <a:gd name="connsiteX1" fmla="*/ 1273417 w 1273417"/>
              <a:gd name="connsiteY1" fmla="*/ 0 h 446395"/>
              <a:gd name="connsiteX2" fmla="*/ 215900 w 1273417"/>
              <a:gd name="connsiteY2" fmla="*/ 446395 h 446395"/>
              <a:gd name="connsiteX3" fmla="*/ 0 w 1273417"/>
              <a:gd name="connsiteY3" fmla="*/ 446395 h 446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73417" h="446395">
                <a:moveTo>
                  <a:pt x="1057517" y="0"/>
                </a:moveTo>
                <a:lnTo>
                  <a:pt x="1273417" y="0"/>
                </a:lnTo>
                <a:lnTo>
                  <a:pt x="215900" y="446395"/>
                </a:lnTo>
                <a:lnTo>
                  <a:pt x="0" y="446395"/>
                </a:lnTo>
                <a:close/>
              </a:path>
            </a:pathLst>
          </a:custGeom>
          <a:solidFill>
            <a:srgbClr val="E9F8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手繪多邊形 19"/>
          <p:cNvSpPr/>
          <p:nvPr/>
        </p:nvSpPr>
        <p:spPr>
          <a:xfrm>
            <a:off x="94610" y="0"/>
            <a:ext cx="598512" cy="161507"/>
          </a:xfrm>
          <a:custGeom>
            <a:avLst/>
            <a:gdLst>
              <a:gd name="connsiteX0" fmla="*/ 382613 w 598512"/>
              <a:gd name="connsiteY0" fmla="*/ 0 h 161507"/>
              <a:gd name="connsiteX1" fmla="*/ 598512 w 598512"/>
              <a:gd name="connsiteY1" fmla="*/ 0 h 161507"/>
              <a:gd name="connsiteX2" fmla="*/ 215899 w 598512"/>
              <a:gd name="connsiteY2" fmla="*/ 161507 h 161507"/>
              <a:gd name="connsiteX3" fmla="*/ 0 w 598512"/>
              <a:gd name="connsiteY3" fmla="*/ 161507 h 1615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8512" h="161507">
                <a:moveTo>
                  <a:pt x="382613" y="0"/>
                </a:moveTo>
                <a:lnTo>
                  <a:pt x="598512" y="0"/>
                </a:lnTo>
                <a:lnTo>
                  <a:pt x="215899" y="161507"/>
                </a:lnTo>
                <a:lnTo>
                  <a:pt x="0" y="161507"/>
                </a:lnTo>
                <a:close/>
              </a:path>
            </a:pathLst>
          </a:custGeom>
          <a:solidFill>
            <a:srgbClr val="E9F8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1" name="群組 20"/>
          <p:cNvGrpSpPr/>
          <p:nvPr/>
        </p:nvGrpSpPr>
        <p:grpSpPr>
          <a:xfrm flipH="1" flipV="1">
            <a:off x="10918583" y="6411605"/>
            <a:ext cx="1273417" cy="446395"/>
            <a:chOff x="11037333" y="5969638"/>
            <a:chExt cx="1273417" cy="446395"/>
          </a:xfrm>
        </p:grpSpPr>
        <p:sp>
          <p:nvSpPr>
            <p:cNvPr id="22" name="手繪多邊形 21"/>
            <p:cNvSpPr/>
            <p:nvPr/>
          </p:nvSpPr>
          <p:spPr>
            <a:xfrm>
              <a:off x="11037333" y="5969638"/>
              <a:ext cx="1273417" cy="446395"/>
            </a:xfrm>
            <a:custGeom>
              <a:avLst/>
              <a:gdLst>
                <a:gd name="connsiteX0" fmla="*/ 1057517 w 1273417"/>
                <a:gd name="connsiteY0" fmla="*/ 0 h 446395"/>
                <a:gd name="connsiteX1" fmla="*/ 1273417 w 1273417"/>
                <a:gd name="connsiteY1" fmla="*/ 0 h 446395"/>
                <a:gd name="connsiteX2" fmla="*/ 215900 w 1273417"/>
                <a:gd name="connsiteY2" fmla="*/ 446395 h 446395"/>
                <a:gd name="connsiteX3" fmla="*/ 0 w 1273417"/>
                <a:gd name="connsiteY3" fmla="*/ 446395 h 446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3417" h="446395">
                  <a:moveTo>
                    <a:pt x="1057517" y="0"/>
                  </a:moveTo>
                  <a:lnTo>
                    <a:pt x="1273417" y="0"/>
                  </a:lnTo>
                  <a:lnTo>
                    <a:pt x="215900" y="446395"/>
                  </a:lnTo>
                  <a:lnTo>
                    <a:pt x="0" y="446395"/>
                  </a:lnTo>
                  <a:close/>
                </a:path>
              </a:pathLst>
            </a:custGeom>
            <a:solidFill>
              <a:srgbClr val="E9F8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手繪多邊形 22"/>
            <p:cNvSpPr/>
            <p:nvPr/>
          </p:nvSpPr>
          <p:spPr>
            <a:xfrm>
              <a:off x="11077366" y="5969638"/>
              <a:ext cx="598512" cy="161507"/>
            </a:xfrm>
            <a:custGeom>
              <a:avLst/>
              <a:gdLst>
                <a:gd name="connsiteX0" fmla="*/ 382613 w 598512"/>
                <a:gd name="connsiteY0" fmla="*/ 0 h 161507"/>
                <a:gd name="connsiteX1" fmla="*/ 598512 w 598512"/>
                <a:gd name="connsiteY1" fmla="*/ 0 h 161507"/>
                <a:gd name="connsiteX2" fmla="*/ 215899 w 598512"/>
                <a:gd name="connsiteY2" fmla="*/ 161507 h 161507"/>
                <a:gd name="connsiteX3" fmla="*/ 0 w 598512"/>
                <a:gd name="connsiteY3" fmla="*/ 161507 h 161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8512" h="161507">
                  <a:moveTo>
                    <a:pt x="382613" y="0"/>
                  </a:moveTo>
                  <a:lnTo>
                    <a:pt x="598512" y="0"/>
                  </a:lnTo>
                  <a:lnTo>
                    <a:pt x="215899" y="161507"/>
                  </a:lnTo>
                  <a:lnTo>
                    <a:pt x="0" y="161507"/>
                  </a:lnTo>
                  <a:close/>
                </a:path>
              </a:pathLst>
            </a:custGeom>
            <a:solidFill>
              <a:srgbClr val="E9F8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5016423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871AEC-3EE2-47D7-BE2E-AF5668CB7340}" type="datetimeFigureOut">
              <a:rPr lang="zh-TW" altLang="en-US" smtClean="0"/>
              <a:t>2021/7/25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492F5-6A74-4699-A287-C378490E52C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5860527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0582" y="6137932"/>
            <a:ext cx="866155" cy="866155"/>
          </a:xfrm>
          <a:prstGeom prst="rect">
            <a:avLst/>
          </a:prstGeom>
        </p:spPr>
      </p:pic>
      <p:grpSp>
        <p:nvGrpSpPr>
          <p:cNvPr id="9" name="群組 8"/>
          <p:cNvGrpSpPr/>
          <p:nvPr/>
        </p:nvGrpSpPr>
        <p:grpSpPr>
          <a:xfrm>
            <a:off x="494214" y="0"/>
            <a:ext cx="391111" cy="861956"/>
            <a:chOff x="488950" y="-4247"/>
            <a:chExt cx="391111" cy="861956"/>
          </a:xfrm>
        </p:grpSpPr>
        <p:sp>
          <p:nvSpPr>
            <p:cNvPr id="10" name="矩形 9"/>
            <p:cNvSpPr/>
            <p:nvPr/>
          </p:nvSpPr>
          <p:spPr>
            <a:xfrm>
              <a:off x="753421" y="210009"/>
              <a:ext cx="126640" cy="647700"/>
            </a:xfrm>
            <a:prstGeom prst="rect">
              <a:avLst/>
            </a:prstGeom>
            <a:solidFill>
              <a:srgbClr val="87C0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3C8C93"/>
                </a:solidFill>
                <a:effectLst/>
                <a:uLnTx/>
                <a:uFillTx/>
                <a:latin typeface="Microsoft YaHei UI Light" panose="020B0502040204020203" pitchFamily="34" charset="-122"/>
                <a:ea typeface="Microsoft YaHei UI Light" panose="020B0502040204020203" pitchFamily="34" charset="-122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488950" y="-4247"/>
              <a:ext cx="177800" cy="740847"/>
            </a:xfrm>
            <a:prstGeom prst="rect">
              <a:avLst/>
            </a:prstGeom>
            <a:solidFill>
              <a:srgbClr val="1737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 UI Light" panose="020B0502040204020203" pitchFamily="34" charset="-122"/>
                <a:ea typeface="Microsoft YaHei UI Light" panose="020B0502040204020203" pitchFamily="34" charset="-122"/>
              </a:endParaRPr>
            </a:p>
          </p:txBody>
        </p:sp>
      </p:grpSp>
      <p:sp>
        <p:nvSpPr>
          <p:cNvPr id="12" name="文字版面配置區 7"/>
          <p:cNvSpPr>
            <a:spLocks noGrp="1"/>
          </p:cNvSpPr>
          <p:nvPr>
            <p:ph type="body" sz="quarter" idx="10" hasCustomPrompt="1"/>
          </p:nvPr>
        </p:nvSpPr>
        <p:spPr>
          <a:xfrm>
            <a:off x="1018090" y="327161"/>
            <a:ext cx="11029197" cy="4667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>
                <a:solidFill>
                  <a:srgbClr val="17375E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pPr lvl="0"/>
            <a:r>
              <a:rPr lang="en-US" altLang="zh-TW" dirty="0"/>
              <a:t>Topic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1735589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L - To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字版面配置區 11"/>
          <p:cNvSpPr>
            <a:spLocks noGrp="1"/>
          </p:cNvSpPr>
          <p:nvPr>
            <p:ph type="body" sz="quarter" idx="10" hasCustomPrompt="1"/>
          </p:nvPr>
        </p:nvSpPr>
        <p:spPr>
          <a:xfrm>
            <a:off x="1023354" y="596481"/>
            <a:ext cx="10398530" cy="350383"/>
          </a:xfrm>
          <a:prstGeom prst="rect">
            <a:avLst/>
          </a:prstGeom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2000" baseline="0">
                <a:solidFill>
                  <a:srgbClr val="5AA8BA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altLang="zh-TW" dirty="0"/>
              <a:t>that even needs a subtitle</a:t>
            </a:r>
            <a:endParaRPr lang="zh-TW" altLang="en-US" dirty="0"/>
          </a:p>
        </p:txBody>
      </p:sp>
      <p:sp>
        <p:nvSpPr>
          <p:cNvPr id="19" name="文字版面配置區 18"/>
          <p:cNvSpPr>
            <a:spLocks noGrp="1"/>
          </p:cNvSpPr>
          <p:nvPr>
            <p:ph type="body" sz="quarter" idx="12" hasCustomPrompt="1"/>
          </p:nvPr>
        </p:nvSpPr>
        <p:spPr>
          <a:xfrm>
            <a:off x="1023353" y="134177"/>
            <a:ext cx="10988085" cy="54665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aseline="0">
                <a:solidFill>
                  <a:srgbClr val="17375E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pPr lvl="0"/>
            <a:r>
              <a:rPr lang="en-US" altLang="zh-TW" dirty="0"/>
              <a:t>Topic which is </a:t>
            </a:r>
            <a:r>
              <a:rPr lang="en-US" altLang="zh-TW" dirty="0" err="1"/>
              <a:t>soooooooo</a:t>
            </a:r>
            <a:r>
              <a:rPr lang="en-US" altLang="zh-TW" dirty="0"/>
              <a:t> long</a:t>
            </a:r>
            <a:endParaRPr lang="zh-TW" altLang="en-US" dirty="0"/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0582" y="6137932"/>
            <a:ext cx="866155" cy="866155"/>
          </a:xfrm>
          <a:prstGeom prst="rect">
            <a:avLst/>
          </a:prstGeom>
        </p:spPr>
      </p:pic>
      <p:grpSp>
        <p:nvGrpSpPr>
          <p:cNvPr id="10" name="群組 9"/>
          <p:cNvGrpSpPr/>
          <p:nvPr/>
        </p:nvGrpSpPr>
        <p:grpSpPr>
          <a:xfrm>
            <a:off x="494214" y="0"/>
            <a:ext cx="391111" cy="861956"/>
            <a:chOff x="488950" y="-4247"/>
            <a:chExt cx="391111" cy="861956"/>
          </a:xfrm>
        </p:grpSpPr>
        <p:sp>
          <p:nvSpPr>
            <p:cNvPr id="13" name="矩形 12"/>
            <p:cNvSpPr/>
            <p:nvPr/>
          </p:nvSpPr>
          <p:spPr>
            <a:xfrm>
              <a:off x="753421" y="210009"/>
              <a:ext cx="126640" cy="647700"/>
            </a:xfrm>
            <a:prstGeom prst="rect">
              <a:avLst/>
            </a:prstGeom>
            <a:solidFill>
              <a:srgbClr val="87C0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3C8C93"/>
                </a:solidFill>
                <a:effectLst/>
                <a:uLnTx/>
                <a:uFillTx/>
                <a:latin typeface="Microsoft YaHei UI Light" panose="020B0502040204020203" pitchFamily="34" charset="-122"/>
                <a:ea typeface="Microsoft YaHei UI Light" panose="020B0502040204020203" pitchFamily="34" charset="-122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488950" y="-4247"/>
              <a:ext cx="177800" cy="740847"/>
            </a:xfrm>
            <a:prstGeom prst="rect">
              <a:avLst/>
            </a:prstGeom>
            <a:solidFill>
              <a:srgbClr val="1737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 UI Light" panose="020B0502040204020203" pitchFamily="34" charset="-122"/>
                <a:ea typeface="Microsoft YaHei UI Light" panose="020B0502040204020203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8507641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-15240"/>
            <a:ext cx="12192000" cy="6858000"/>
          </a:xfrm>
          <a:prstGeom prst="rect">
            <a:avLst/>
          </a:prstGeom>
          <a:gradFill flip="none" rotWithShape="1">
            <a:gsLst>
              <a:gs pos="52600">
                <a:schemeClr val="bg1"/>
              </a:gs>
              <a:gs pos="0">
                <a:srgbClr val="EDF9FA"/>
              </a:gs>
              <a:gs pos="100000">
                <a:srgbClr val="F6FCFC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/>
          <p:cNvSpPr txBox="1"/>
          <p:nvPr/>
        </p:nvSpPr>
        <p:spPr>
          <a:xfrm>
            <a:off x="4845095" y="3845242"/>
            <a:ext cx="3449320" cy="304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TW" sz="1400" dirty="0">
                <a:solidFill>
                  <a:srgbClr val="5AA8BA"/>
                </a:solidFill>
              </a:rPr>
              <a:t>ELAN Microelectronics Corporation</a:t>
            </a:r>
            <a:endParaRPr lang="zh-TW" altLang="en-US" sz="1400" dirty="0">
              <a:solidFill>
                <a:srgbClr val="5AA8BA"/>
              </a:solidFill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4806567" y="2373688"/>
            <a:ext cx="34878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TW" sz="4000" b="1" dirty="0">
                <a:solidFill>
                  <a:srgbClr val="113F67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Thank You</a:t>
            </a:r>
            <a:endParaRPr lang="zh-TW" altLang="en-US" sz="4000" b="1" dirty="0">
              <a:solidFill>
                <a:srgbClr val="113F67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pic>
        <p:nvPicPr>
          <p:cNvPr id="14" name="圖片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830" y="2360532"/>
            <a:ext cx="3109764" cy="2113306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17" b="68613"/>
          <a:stretch/>
        </p:blipFill>
        <p:spPr>
          <a:xfrm>
            <a:off x="6228961" y="3216237"/>
            <a:ext cx="681588" cy="494341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9" t="-406" r="3038" b="50136"/>
          <a:stretch/>
        </p:blipFill>
        <p:spPr>
          <a:xfrm>
            <a:off x="-124481" y="5821381"/>
            <a:ext cx="12404202" cy="1120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6167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9664204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/>
          <a:lstStyle/>
          <a:p>
            <a:fld id="{4BE1D723-8F53-4F53-90B0-1982A396982E}" type="datetime1">
              <a:rPr lang="en-US" smtClean="0"/>
              <a:pPr/>
              <a:t>7/25/2021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044109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  <a:prstGeom prst="rect">
            <a:avLst/>
          </a:prstGeo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xmlns="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/>
          <a:lstStyle/>
          <a:p>
            <a:fld id="{9184DA70-C731-4C70-880D-CCD4705E623C}" type="datetime1">
              <a:rPr lang="en-US" smtClean="0"/>
              <a:pPr/>
              <a:t>7/25/2021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矩形 10"/>
          <p:cNvSpPr/>
          <p:nvPr/>
        </p:nvSpPr>
        <p:spPr>
          <a:xfrm>
            <a:off x="0" y="6381328"/>
            <a:ext cx="9144000" cy="476672"/>
          </a:xfrm>
          <a:prstGeom prst="rect">
            <a:avLst/>
          </a:prstGeom>
          <a:gradFill flip="none" rotWithShape="1">
            <a:gsLst>
              <a:gs pos="0">
                <a:srgbClr val="66CCFF">
                  <a:shade val="30000"/>
                  <a:satMod val="115000"/>
                  <a:alpha val="80000"/>
                </a:srgbClr>
              </a:gs>
              <a:gs pos="50000">
                <a:srgbClr val="66CCFF">
                  <a:shade val="67500"/>
                  <a:satMod val="115000"/>
                </a:srgbClr>
              </a:gs>
              <a:gs pos="100000">
                <a:srgbClr val="66CCFF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9135374" y="6383548"/>
            <a:ext cx="3056626" cy="474452"/>
          </a:xfrm>
          <a:prstGeom prst="rect">
            <a:avLst/>
          </a:prstGeom>
          <a:gradFill flip="none" rotWithShape="1">
            <a:gsLst>
              <a:gs pos="0">
                <a:srgbClr val="0070C0">
                  <a:shade val="30000"/>
                  <a:satMod val="115000"/>
                  <a:alpha val="70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/>
          <p:cNvSpPr txBox="1"/>
          <p:nvPr/>
        </p:nvSpPr>
        <p:spPr>
          <a:xfrm>
            <a:off x="9447007" y="6488668"/>
            <a:ext cx="2454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i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PiXORD</a:t>
            </a:r>
            <a:r>
              <a:rPr lang="en-US" altLang="zh-TW" b="1" i="1" baseline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Corporation</a:t>
            </a:r>
            <a:endParaRPr lang="zh-TW" altLang="en-US" b="1" i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458254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ln>
            <a:noFill/>
          </a:ln>
        </p:spPr>
        <p:txBody>
          <a:bodyPr spcFirstLastPara="1" wrap="square" lIns="121897" tIns="121897" rIns="121897" bIns="121897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zh-TW" altLang="en-US" smtClean="0"/>
              <a:t>按一下以編輯母片標題樣式</a:t>
            </a:r>
            <a:endParaRPr dirty="0"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97" tIns="121897" rIns="121897" bIns="121897" anchor="t" anchorCtr="0">
            <a:noAutofit/>
          </a:bodyPr>
          <a:lstStyle>
            <a:lvl1pPr marL="609585" lvl="0" indent="-457189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rtl="0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rtl="0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rtl="0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rtl="0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rtl="0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897" tIns="121897" rIns="121897" bIns="121897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algn="r"/>
            <a:fld id="{00000000-1234-1234-1234-123412341234}" type="slidenum">
              <a:rPr lang="en-US" altLang="zh-TW" smtClean="0"/>
              <a:pPr algn="r"/>
              <a:t>‹#›</a:t>
            </a:fld>
            <a:endParaRPr lang="zh-TW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745067" y="1557867"/>
            <a:ext cx="10735733" cy="4572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zh-TW" altLang="en-US"/>
          </a:p>
        </p:txBody>
      </p:sp>
      <p:sp>
        <p:nvSpPr>
          <p:cNvPr id="15" name="標題 1"/>
          <p:cNvSpPr txBox="1">
            <a:spLocks/>
          </p:cNvSpPr>
          <p:nvPr/>
        </p:nvSpPr>
        <p:spPr>
          <a:xfrm>
            <a:off x="428300" y="491767"/>
            <a:ext cx="11360800" cy="763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spcFirstLastPara="1" wrap="square" lIns="121897" tIns="121897" rIns="121897" bIns="121897" anchor="t" anchorCtr="0">
            <a:no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tabLst/>
              <a:defRPr/>
            </a:pPr>
            <a:endParaRPr kumimoji="0" lang="zh-TW" altLang="en-US" sz="3700" b="0" i="0" u="none" strike="noStrike" kern="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標題 1"/>
          <p:cNvSpPr txBox="1">
            <a:spLocks/>
          </p:cNvSpPr>
          <p:nvPr/>
        </p:nvSpPr>
        <p:spPr>
          <a:xfrm>
            <a:off x="736600" y="1816101"/>
            <a:ext cx="10744200" cy="4127500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1" wrap="square" lIns="121897" tIns="121897" rIns="121897" bIns="121897" anchor="t" anchorCtr="0">
            <a:no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tabLst/>
              <a:defRPr/>
            </a:pPr>
            <a:endParaRPr kumimoji="0" lang="zh-TW" altLang="en-US" sz="3700" b="0" i="0" u="none" strike="noStrike" kern="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6468211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</p:spPr>
        <p:txBody>
          <a:bodyPr spcFirstLastPara="1" wrap="square" lIns="121897" tIns="121897" rIns="121897" bIns="121897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zh-TW" altLang="en-US" smtClean="0"/>
              <a:t>按一下以編輯母片標題樣式</a:t>
            </a:r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897" tIns="121897" rIns="121897" bIns="121897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algn="r"/>
            <a:fld id="{00000000-1234-1234-1234-123412341234}" type="slidenum">
              <a:rPr lang="en-US" altLang="zh-TW" smtClean="0"/>
              <a:pPr algn="r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1058067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188689" y="6356351"/>
            <a:ext cx="3860800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zh-TW" altLang="en-US">
                <a:solidFill>
                  <a:prstClr val="black">
                    <a:tint val="75000"/>
                  </a:prstClr>
                </a:solidFill>
              </a:rPr>
              <a:t>商業簡報網 </a:t>
            </a:r>
            <a:r>
              <a:rPr lang="en-US" altLang="zh-TW">
                <a:solidFill>
                  <a:prstClr val="black">
                    <a:tint val="75000"/>
                  </a:prstClr>
                </a:solidFill>
              </a:rPr>
              <a:t>X Matter Lab</a:t>
            </a: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68095-C8B2-4A76-90AA-E601358CCBC3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820035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>
                <a:solidFill>
                  <a:prstClr val="black">
                    <a:tint val="75000"/>
                  </a:prstClr>
                </a:solidFill>
              </a:rPr>
              <a:t>商業簡報網 </a:t>
            </a:r>
            <a:r>
              <a:rPr lang="en-US" altLang="zh-TW">
                <a:solidFill>
                  <a:prstClr val="black">
                    <a:tint val="75000"/>
                  </a:prstClr>
                </a:solidFill>
              </a:rPr>
              <a:t>X Matter Lab</a:t>
            </a: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68095-C8B2-4A76-90AA-E601358CCBC3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50046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52635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871AEC-3EE2-47D7-BE2E-AF5668CB7340}" type="datetimeFigureOut">
              <a:rPr lang="zh-TW" altLang="en-US" smtClean="0"/>
              <a:t>2021/7/25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492F5-6A74-4699-A287-C378490E52C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0055263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>
                <a:solidFill>
                  <a:prstClr val="black">
                    <a:tint val="75000"/>
                  </a:prstClr>
                </a:solidFill>
              </a:rPr>
              <a:t>商業簡報網 </a:t>
            </a:r>
            <a:r>
              <a:rPr lang="en-US" altLang="zh-TW">
                <a:solidFill>
                  <a:prstClr val="black">
                    <a:tint val="75000"/>
                  </a:prstClr>
                </a:solidFill>
              </a:rPr>
              <a:t>X Matter Lab</a:t>
            </a: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68095-C8B2-4A76-90AA-E601358CCBC3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圖片版面配置區 6"/>
          <p:cNvSpPr>
            <a:spLocks noGrp="1"/>
          </p:cNvSpPr>
          <p:nvPr>
            <p:ph type="pic" sz="quarter" idx="13"/>
          </p:nvPr>
        </p:nvSpPr>
        <p:spPr>
          <a:xfrm>
            <a:off x="374228" y="1662113"/>
            <a:ext cx="2580217" cy="1936750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zh-TW" altLang="en-US" smtClean="0"/>
              <a:t>按一下圖示以新增圖片</a:t>
            </a:r>
            <a:endParaRPr lang="zh-TW" altLang="en-US"/>
          </a:p>
        </p:txBody>
      </p:sp>
      <p:sp>
        <p:nvSpPr>
          <p:cNvPr id="8" name="圖片版面配置區 6"/>
          <p:cNvSpPr>
            <a:spLocks noGrp="1"/>
          </p:cNvSpPr>
          <p:nvPr>
            <p:ph type="pic" sz="quarter" idx="14"/>
          </p:nvPr>
        </p:nvSpPr>
        <p:spPr>
          <a:xfrm>
            <a:off x="3328672" y="1662113"/>
            <a:ext cx="2580217" cy="1936750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zh-TW" altLang="en-US" smtClean="0"/>
              <a:t>按一下圖示以新增圖片</a:t>
            </a:r>
            <a:endParaRPr lang="zh-TW" altLang="en-US"/>
          </a:p>
        </p:txBody>
      </p:sp>
      <p:sp>
        <p:nvSpPr>
          <p:cNvPr id="9" name="圖片版面配置區 6"/>
          <p:cNvSpPr>
            <a:spLocks noGrp="1"/>
          </p:cNvSpPr>
          <p:nvPr>
            <p:ph type="pic" sz="quarter" idx="15"/>
          </p:nvPr>
        </p:nvSpPr>
        <p:spPr>
          <a:xfrm>
            <a:off x="6283116" y="1662113"/>
            <a:ext cx="2580217" cy="1936750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zh-TW" altLang="en-US" smtClean="0"/>
              <a:t>按一下圖示以新增圖片</a:t>
            </a:r>
            <a:endParaRPr lang="zh-TW" altLang="en-US"/>
          </a:p>
        </p:txBody>
      </p:sp>
      <p:sp>
        <p:nvSpPr>
          <p:cNvPr id="11" name="圖片版面配置區 6"/>
          <p:cNvSpPr>
            <a:spLocks noGrp="1"/>
          </p:cNvSpPr>
          <p:nvPr>
            <p:ph type="pic" sz="quarter" idx="17"/>
          </p:nvPr>
        </p:nvSpPr>
        <p:spPr>
          <a:xfrm>
            <a:off x="374228" y="3933056"/>
            <a:ext cx="2580217" cy="1936750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zh-TW" altLang="en-US" smtClean="0"/>
              <a:t>按一下圖示以新增圖片</a:t>
            </a:r>
            <a:endParaRPr lang="zh-TW" altLang="en-US"/>
          </a:p>
        </p:txBody>
      </p:sp>
      <p:sp>
        <p:nvSpPr>
          <p:cNvPr id="12" name="圖片版面配置區 6"/>
          <p:cNvSpPr>
            <a:spLocks noGrp="1"/>
          </p:cNvSpPr>
          <p:nvPr>
            <p:ph type="pic" sz="quarter" idx="18"/>
          </p:nvPr>
        </p:nvSpPr>
        <p:spPr>
          <a:xfrm>
            <a:off x="3328672" y="3933056"/>
            <a:ext cx="2580217" cy="1936750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zh-TW" altLang="en-US" smtClean="0"/>
              <a:t>按一下圖示以新增圖片</a:t>
            </a:r>
            <a:endParaRPr lang="zh-TW" altLang="en-US"/>
          </a:p>
        </p:txBody>
      </p:sp>
      <p:sp>
        <p:nvSpPr>
          <p:cNvPr id="13" name="圖片版面配置區 6"/>
          <p:cNvSpPr>
            <a:spLocks noGrp="1"/>
          </p:cNvSpPr>
          <p:nvPr>
            <p:ph type="pic" sz="quarter" idx="19"/>
          </p:nvPr>
        </p:nvSpPr>
        <p:spPr>
          <a:xfrm>
            <a:off x="6283116" y="3933056"/>
            <a:ext cx="2580217" cy="1936750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zh-TW" altLang="en-US" smtClean="0"/>
              <a:t>按一下圖示以新增圖片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7856311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>
                <a:solidFill>
                  <a:prstClr val="black">
                    <a:tint val="75000"/>
                  </a:prstClr>
                </a:solidFill>
              </a:rPr>
              <a:t>商業簡報網 </a:t>
            </a:r>
            <a:r>
              <a:rPr lang="en-US" altLang="zh-TW">
                <a:solidFill>
                  <a:prstClr val="black">
                    <a:tint val="75000"/>
                  </a:prstClr>
                </a:solidFill>
              </a:rPr>
              <a:t>X Matter Lab</a:t>
            </a: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68095-C8B2-4A76-90AA-E601358CCBC3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362474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>
                <a:solidFill>
                  <a:prstClr val="black">
                    <a:tint val="75000"/>
                  </a:prstClr>
                </a:solidFill>
              </a:rPr>
              <a:t>商業簡報網 </a:t>
            </a:r>
            <a:r>
              <a:rPr lang="en-US" altLang="zh-TW">
                <a:solidFill>
                  <a:prstClr val="black">
                    <a:tint val="75000"/>
                  </a:prstClr>
                </a:solidFill>
              </a:rPr>
              <a:t>X Matter Lab</a:t>
            </a: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68095-C8B2-4A76-90AA-E601358CCBC3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502734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>
                <a:solidFill>
                  <a:prstClr val="black">
                    <a:tint val="75000"/>
                  </a:prstClr>
                </a:solidFill>
              </a:rPr>
              <a:t>商業簡報網 </a:t>
            </a:r>
            <a:r>
              <a:rPr lang="en-US" altLang="zh-TW">
                <a:solidFill>
                  <a:prstClr val="black">
                    <a:tint val="75000"/>
                  </a:prstClr>
                </a:solidFill>
              </a:rPr>
              <a:t>X Matter Lab</a:t>
            </a: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68095-C8B2-4A76-90AA-E601358CCBC3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913775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>
                <a:solidFill>
                  <a:prstClr val="black">
                    <a:tint val="75000"/>
                  </a:prstClr>
                </a:solidFill>
              </a:rPr>
              <a:t>商業簡報網 </a:t>
            </a:r>
            <a:r>
              <a:rPr lang="en-US" altLang="zh-TW">
                <a:solidFill>
                  <a:prstClr val="black">
                    <a:tint val="75000"/>
                  </a:prstClr>
                </a:solidFill>
              </a:rPr>
              <a:t>X Matter Lab</a:t>
            </a: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68095-C8B2-4A76-90AA-E601358CCBC3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135371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>
                <a:solidFill>
                  <a:prstClr val="black">
                    <a:tint val="75000"/>
                  </a:prstClr>
                </a:solidFill>
              </a:rPr>
              <a:t>商業簡報網 </a:t>
            </a:r>
            <a:r>
              <a:rPr lang="en-US" altLang="zh-TW">
                <a:solidFill>
                  <a:prstClr val="black">
                    <a:tint val="75000"/>
                  </a:prstClr>
                </a:solidFill>
              </a:rPr>
              <a:t>X Matter Lab</a:t>
            </a: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68095-C8B2-4A76-90AA-E601358CCBC3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960583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>
                <a:solidFill>
                  <a:prstClr val="black">
                    <a:tint val="75000"/>
                  </a:prstClr>
                </a:solidFill>
              </a:rPr>
              <a:t>商業簡報網 </a:t>
            </a:r>
            <a:r>
              <a:rPr lang="en-US" altLang="zh-TW">
                <a:solidFill>
                  <a:prstClr val="black">
                    <a:tint val="75000"/>
                  </a:prstClr>
                </a:solidFill>
              </a:rPr>
              <a:t>X Matter Lab</a:t>
            </a: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68095-C8B2-4A76-90AA-E601358CCBC3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078797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>
                <a:solidFill>
                  <a:prstClr val="black">
                    <a:tint val="75000"/>
                  </a:prstClr>
                </a:solidFill>
              </a:rPr>
              <a:t>商業簡報網 </a:t>
            </a:r>
            <a:r>
              <a:rPr lang="en-US" altLang="zh-TW">
                <a:solidFill>
                  <a:prstClr val="black">
                    <a:tint val="75000"/>
                  </a:prstClr>
                </a:solidFill>
              </a:rPr>
              <a:t>X Matter Lab</a:t>
            </a: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68095-C8B2-4A76-90AA-E601358CCBC3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893791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>
                <a:solidFill>
                  <a:prstClr val="black">
                    <a:tint val="75000"/>
                  </a:prstClr>
                </a:solidFill>
              </a:rPr>
              <a:t>商業簡報網 </a:t>
            </a:r>
            <a:r>
              <a:rPr lang="en-US" altLang="zh-TW">
                <a:solidFill>
                  <a:prstClr val="black">
                    <a:tint val="75000"/>
                  </a:prstClr>
                </a:solidFill>
              </a:rPr>
              <a:t>X Matter Lab</a:t>
            </a: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68095-C8B2-4A76-90AA-E601358CCBC3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762481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>
                <a:solidFill>
                  <a:prstClr val="black">
                    <a:tint val="75000"/>
                  </a:prstClr>
                </a:solidFill>
              </a:rPr>
              <a:t>商業簡報網 </a:t>
            </a:r>
            <a:r>
              <a:rPr lang="en-US" altLang="zh-TW">
                <a:solidFill>
                  <a:prstClr val="black">
                    <a:tint val="75000"/>
                  </a:prstClr>
                </a:solidFill>
              </a:rPr>
              <a:t>X Matter Lab</a:t>
            </a: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68095-C8B2-4A76-90AA-E601358CCBC3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20100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2"/>
            <a:ext cx="5181600" cy="4351337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2"/>
            <a:ext cx="5181600" cy="4351337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871AEC-3EE2-47D7-BE2E-AF5668CB7340}" type="datetimeFigureOut">
              <a:rPr lang="zh-TW" altLang="en-US" smtClean="0"/>
              <a:t>2021/7/25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492F5-6A74-4699-A287-C378490E52C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4991522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376CB-8973-441B-8B0D-E7AB98C54962}" type="datetimeFigureOut">
              <a:rPr lang="zh-TW" altLang="en-US" smtClean="0"/>
              <a:pPr/>
              <a:t>2021/7/25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E6C58-453F-4CAA-AB0C-A547C5306B9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9848171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376CB-8973-441B-8B0D-E7AB98C54962}" type="datetimeFigureOut">
              <a:rPr lang="zh-TW" altLang="en-US" smtClean="0"/>
              <a:pPr/>
              <a:t>2021/7/25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E6C58-453F-4CAA-AB0C-A547C5306B9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086932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1" y="1709804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1" y="4589529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376CB-8973-441B-8B0D-E7AB98C54962}" type="datetimeFigureOut">
              <a:rPr lang="zh-TW" altLang="en-US" smtClean="0"/>
              <a:pPr/>
              <a:t>2021/7/25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E6C58-453F-4CAA-AB0C-A547C5306B9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9680196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376CB-8973-441B-8B0D-E7AB98C54962}" type="datetimeFigureOut">
              <a:rPr lang="zh-TW" altLang="en-US" smtClean="0"/>
              <a:pPr/>
              <a:t>2021/7/25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E6C58-453F-4CAA-AB0C-A547C5306B9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8433000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9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3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3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376CB-8973-441B-8B0D-E7AB98C54962}" type="datetimeFigureOut">
              <a:rPr lang="zh-TW" altLang="en-US" smtClean="0"/>
              <a:pPr/>
              <a:t>2021/7/25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E6C58-453F-4CAA-AB0C-A547C5306B9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9650985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376CB-8973-441B-8B0D-E7AB98C54962}" type="datetimeFigureOut">
              <a:rPr lang="zh-TW" altLang="en-US" smtClean="0"/>
              <a:pPr/>
              <a:t>2021/7/25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E6C58-453F-4CAA-AB0C-A547C5306B9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5305321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376CB-8973-441B-8B0D-E7AB98C54962}" type="datetimeFigureOut">
              <a:rPr lang="zh-TW" altLang="en-US" smtClean="0"/>
              <a:pPr/>
              <a:t>2021/7/25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E6C58-453F-4CAA-AB0C-A547C5306B9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7035721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91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376CB-8973-441B-8B0D-E7AB98C54962}" type="datetimeFigureOut">
              <a:rPr lang="zh-TW" altLang="en-US" smtClean="0"/>
              <a:pPr/>
              <a:t>2021/7/25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E6C58-453F-4CAA-AB0C-A547C5306B9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8504624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91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376CB-8973-441B-8B0D-E7AB98C54962}" type="datetimeFigureOut">
              <a:rPr lang="zh-TW" altLang="en-US" smtClean="0"/>
              <a:pPr/>
              <a:t>2021/7/25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E6C58-453F-4CAA-AB0C-A547C5306B9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3033600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376CB-8973-441B-8B0D-E7AB98C54962}" type="datetimeFigureOut">
              <a:rPr lang="zh-TW" altLang="en-US" smtClean="0"/>
              <a:pPr/>
              <a:t>2021/7/25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E6C58-453F-4CAA-AB0C-A547C5306B9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217422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2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2"/>
            <a:ext cx="5156200" cy="3680525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7552"/>
            <a:ext cx="5181601" cy="3680525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871AEC-3EE2-47D7-BE2E-AF5668CB7340}" type="datetimeFigureOut">
              <a:rPr lang="zh-TW" altLang="en-US" smtClean="0"/>
              <a:t>2021/7/25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492F5-6A74-4699-A287-C378490E52CD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5609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2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3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376CB-8973-441B-8B0D-E7AB98C54962}" type="datetimeFigureOut">
              <a:rPr lang="zh-TW" altLang="en-US" smtClean="0"/>
              <a:pPr/>
              <a:t>2021/7/25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E6C58-453F-4CAA-AB0C-A547C5306B9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71981262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o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0585" y="6137998"/>
            <a:ext cx="866155" cy="866155"/>
          </a:xfrm>
          <a:prstGeom prst="rect">
            <a:avLst/>
          </a:prstGeom>
        </p:spPr>
      </p:pic>
      <p:grpSp>
        <p:nvGrpSpPr>
          <p:cNvPr id="9" name="群組 8"/>
          <p:cNvGrpSpPr/>
          <p:nvPr/>
        </p:nvGrpSpPr>
        <p:grpSpPr>
          <a:xfrm>
            <a:off x="494258" y="0"/>
            <a:ext cx="391111" cy="861956"/>
            <a:chOff x="488950" y="-4247"/>
            <a:chExt cx="391111" cy="861956"/>
          </a:xfrm>
        </p:grpSpPr>
        <p:sp>
          <p:nvSpPr>
            <p:cNvPr id="10" name="矩形 9"/>
            <p:cNvSpPr/>
            <p:nvPr/>
          </p:nvSpPr>
          <p:spPr>
            <a:xfrm>
              <a:off x="753421" y="210009"/>
              <a:ext cx="126640" cy="647700"/>
            </a:xfrm>
            <a:prstGeom prst="rect">
              <a:avLst/>
            </a:prstGeom>
            <a:solidFill>
              <a:srgbClr val="87C0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3C8C93"/>
                </a:solidFill>
                <a:effectLst/>
                <a:uLnTx/>
                <a:uFillTx/>
                <a:latin typeface="Microsoft YaHei UI Light" panose="020B0502040204020203" pitchFamily="34" charset="-122"/>
                <a:ea typeface="Microsoft YaHei UI Light" panose="020B0502040204020203" pitchFamily="34" charset="-122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488950" y="-4247"/>
              <a:ext cx="177800" cy="740847"/>
            </a:xfrm>
            <a:prstGeom prst="rect">
              <a:avLst/>
            </a:prstGeom>
            <a:solidFill>
              <a:srgbClr val="1737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 UI Light" panose="020B0502040204020203" pitchFamily="34" charset="-122"/>
                <a:ea typeface="Microsoft YaHei UI Light" panose="020B0502040204020203" pitchFamily="34" charset="-122"/>
              </a:endParaRPr>
            </a:p>
          </p:txBody>
        </p:sp>
      </p:grpSp>
      <p:sp>
        <p:nvSpPr>
          <p:cNvPr id="12" name="文字版面配置區 7"/>
          <p:cNvSpPr>
            <a:spLocks noGrp="1"/>
          </p:cNvSpPr>
          <p:nvPr>
            <p:ph type="body" sz="quarter" idx="10" hasCustomPrompt="1"/>
          </p:nvPr>
        </p:nvSpPr>
        <p:spPr>
          <a:xfrm>
            <a:off x="1018092" y="327227"/>
            <a:ext cx="11029197" cy="4667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>
                <a:solidFill>
                  <a:srgbClr val="17375E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pPr lvl="0"/>
            <a:r>
              <a:rPr lang="en-US" altLang="zh-TW" dirty="0"/>
              <a:t>Topic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9716353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1758950" y="2092325"/>
            <a:ext cx="8674100" cy="2673350"/>
          </a:xfrm>
          <a:prstGeom prst="rect">
            <a:avLst/>
          </a:prstGeom>
          <a:noFill/>
          <a:ln>
            <a:solidFill>
              <a:srgbClr val="5AA8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版面配置區 2"/>
          <p:cNvSpPr>
            <a:spLocks noGrp="1"/>
          </p:cNvSpPr>
          <p:nvPr>
            <p:ph type="body" sz="quarter" idx="10" hasCustomPrompt="1"/>
          </p:nvPr>
        </p:nvSpPr>
        <p:spPr>
          <a:xfrm>
            <a:off x="1758950" y="2755400"/>
            <a:ext cx="8674099" cy="5905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400" b="0">
                <a:solidFill>
                  <a:srgbClr val="17375E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pPr lvl="0"/>
            <a:r>
              <a:rPr lang="en-US" altLang="zh-TW" dirty="0"/>
              <a:t>Title </a:t>
            </a:r>
            <a:endParaRPr lang="zh-TW" altLang="en-US" dirty="0"/>
          </a:p>
        </p:txBody>
      </p:sp>
      <p:sp>
        <p:nvSpPr>
          <p:cNvPr id="11" name="文字版面配置區 2"/>
          <p:cNvSpPr>
            <a:spLocks noGrp="1"/>
          </p:cNvSpPr>
          <p:nvPr>
            <p:ph type="body" sz="quarter" idx="11" hasCustomPrompt="1"/>
          </p:nvPr>
        </p:nvSpPr>
        <p:spPr>
          <a:xfrm>
            <a:off x="1758950" y="3595441"/>
            <a:ext cx="8674099" cy="5905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baseline="0">
                <a:solidFill>
                  <a:srgbClr val="5AA8BA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pPr lvl="0"/>
            <a:r>
              <a:rPr lang="en-US" altLang="zh-TW" dirty="0"/>
              <a:t>Place for Subtitle</a:t>
            </a:r>
            <a:endParaRPr lang="zh-TW" altLang="en-US" dirty="0"/>
          </a:p>
        </p:txBody>
      </p:sp>
      <p:grpSp>
        <p:nvGrpSpPr>
          <p:cNvPr id="2" name="群組 1"/>
          <p:cNvGrpSpPr/>
          <p:nvPr/>
        </p:nvGrpSpPr>
        <p:grpSpPr>
          <a:xfrm>
            <a:off x="3820240" y="5901065"/>
            <a:ext cx="4551521" cy="956935"/>
            <a:chOff x="3790796" y="5901065"/>
            <a:chExt cx="4551521" cy="956935"/>
          </a:xfrm>
        </p:grpSpPr>
        <p:sp>
          <p:nvSpPr>
            <p:cNvPr id="15" name="文字方塊 14"/>
            <p:cNvSpPr txBox="1"/>
            <p:nvPr/>
          </p:nvSpPr>
          <p:spPr>
            <a:xfrm>
              <a:off x="3790796" y="6553200"/>
              <a:ext cx="4551521" cy="3048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TW" sz="1400" dirty="0">
                  <a:solidFill>
                    <a:srgbClr val="87C0CD"/>
                  </a:solidFill>
                </a:rPr>
                <a:t>ELAN Microelectronics Corporation</a:t>
              </a:r>
              <a:endParaRPr lang="zh-TW" altLang="en-US" sz="1400" dirty="0">
                <a:solidFill>
                  <a:srgbClr val="87C0CD"/>
                </a:solidFill>
              </a:endParaRPr>
            </a:p>
          </p:txBody>
        </p:sp>
        <p:pic>
          <p:nvPicPr>
            <p:cNvPr id="16" name="圖片 1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33479" y="5901065"/>
              <a:ext cx="866155" cy="866155"/>
            </a:xfrm>
            <a:prstGeom prst="rect">
              <a:avLst/>
            </a:prstGeom>
          </p:spPr>
        </p:pic>
      </p:grpSp>
      <p:sp>
        <p:nvSpPr>
          <p:cNvPr id="3" name="矩形 2"/>
          <p:cNvSpPr/>
          <p:nvPr/>
        </p:nvSpPr>
        <p:spPr>
          <a:xfrm>
            <a:off x="2265680" y="1943576"/>
            <a:ext cx="1183640" cy="3068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7" name="圖片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88" y="1664662"/>
            <a:ext cx="1258624" cy="855325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9" t="-406" r="3038" b="50136"/>
          <a:stretch/>
        </p:blipFill>
        <p:spPr>
          <a:xfrm>
            <a:off x="1686355" y="4397391"/>
            <a:ext cx="8793684" cy="421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602068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BEB58-3748-40A8-AB3F-C5404D7BE3B6}" type="datetimeFigureOut">
              <a:rPr lang="en-US" smtClean="0"/>
              <a:pPr/>
              <a:t>7/25/2021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97DB8-1C5B-4F39-A611-36FB6F9A662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38892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BEB58-3748-40A8-AB3F-C5404D7BE3B6}" type="datetimeFigureOut">
              <a:rPr lang="en-US" smtClean="0"/>
              <a:pPr/>
              <a:t>7/25/2021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97DB8-1C5B-4F39-A611-36FB6F9A662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47350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BEB58-3748-40A8-AB3F-C5404D7BE3B6}" type="datetimeFigureOut">
              <a:rPr lang="en-US" smtClean="0"/>
              <a:pPr/>
              <a:t>7/25/2021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97DB8-1C5B-4F39-A611-36FB6F9A662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50007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BEB58-3748-40A8-AB3F-C5404D7BE3B6}" type="datetimeFigureOut">
              <a:rPr lang="en-US" smtClean="0"/>
              <a:pPr/>
              <a:t>7/25/2021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97DB8-1C5B-4F39-A611-36FB6F9A662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571228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BEB58-3748-40A8-AB3F-C5404D7BE3B6}" type="datetimeFigureOut">
              <a:rPr lang="en-US" smtClean="0"/>
              <a:pPr/>
              <a:t>7/25/2021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97DB8-1C5B-4F39-A611-36FB6F9A662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105502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BEB58-3748-40A8-AB3F-C5404D7BE3B6}" type="datetimeFigureOut">
              <a:rPr lang="en-US" smtClean="0"/>
              <a:pPr/>
              <a:t>7/25/2021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97DB8-1C5B-4F39-A611-36FB6F9A662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3859705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BEB58-3748-40A8-AB3F-C5404D7BE3B6}" type="datetimeFigureOut">
              <a:rPr lang="en-US" smtClean="0"/>
              <a:pPr/>
              <a:t>7/25/2021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97DB8-1C5B-4F39-A611-36FB6F9A662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9912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871AEC-3EE2-47D7-BE2E-AF5668CB7340}" type="datetimeFigureOut">
              <a:rPr lang="zh-TW" altLang="en-US" smtClean="0"/>
              <a:t>2021/7/25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492F5-6A74-4699-A287-C378490E52CD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67298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BEB58-3748-40A8-AB3F-C5404D7BE3B6}" type="datetimeFigureOut">
              <a:rPr lang="en-US" smtClean="0"/>
              <a:pPr/>
              <a:t>7/25/2021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97DB8-1C5B-4F39-A611-36FB6F9A662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771054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BEB58-3748-40A8-AB3F-C5404D7BE3B6}" type="datetimeFigureOut">
              <a:rPr lang="en-US" smtClean="0"/>
              <a:pPr/>
              <a:t>7/25/2021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97DB8-1C5B-4F39-A611-36FB6F9A662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129095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BEB58-3748-40A8-AB3F-C5404D7BE3B6}" type="datetimeFigureOut">
              <a:rPr lang="en-US" smtClean="0"/>
              <a:pPr/>
              <a:t>7/25/2021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97DB8-1C5B-4F39-A611-36FB6F9A662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969452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BEB58-3748-40A8-AB3F-C5404D7BE3B6}" type="datetimeFigureOut">
              <a:rPr lang="en-US" smtClean="0"/>
              <a:pPr/>
              <a:t>7/25/2021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97DB8-1C5B-4F39-A611-36FB6F9A662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360111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0582" y="6137932"/>
            <a:ext cx="866155" cy="866155"/>
          </a:xfrm>
          <a:prstGeom prst="rect">
            <a:avLst/>
          </a:prstGeom>
        </p:spPr>
      </p:pic>
      <p:grpSp>
        <p:nvGrpSpPr>
          <p:cNvPr id="9" name="群組 8"/>
          <p:cNvGrpSpPr/>
          <p:nvPr/>
        </p:nvGrpSpPr>
        <p:grpSpPr>
          <a:xfrm>
            <a:off x="494214" y="0"/>
            <a:ext cx="391111" cy="861956"/>
            <a:chOff x="488950" y="-4247"/>
            <a:chExt cx="391111" cy="861956"/>
          </a:xfrm>
        </p:grpSpPr>
        <p:sp>
          <p:nvSpPr>
            <p:cNvPr id="10" name="矩形 9"/>
            <p:cNvSpPr/>
            <p:nvPr/>
          </p:nvSpPr>
          <p:spPr>
            <a:xfrm>
              <a:off x="753421" y="210009"/>
              <a:ext cx="126640" cy="647700"/>
            </a:xfrm>
            <a:prstGeom prst="rect">
              <a:avLst/>
            </a:prstGeom>
            <a:solidFill>
              <a:srgbClr val="87C0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3C8C93"/>
                </a:solidFill>
                <a:effectLst/>
                <a:uLnTx/>
                <a:uFillTx/>
                <a:latin typeface="Microsoft YaHei UI Light" panose="020B0502040204020203" pitchFamily="34" charset="-122"/>
                <a:ea typeface="Microsoft YaHei UI Light" panose="020B0502040204020203" pitchFamily="34" charset="-122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488950" y="-4247"/>
              <a:ext cx="177800" cy="740847"/>
            </a:xfrm>
            <a:prstGeom prst="rect">
              <a:avLst/>
            </a:prstGeom>
            <a:solidFill>
              <a:srgbClr val="1737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 UI Light" panose="020B0502040204020203" pitchFamily="34" charset="-122"/>
                <a:ea typeface="Microsoft YaHei UI Light" panose="020B0502040204020203" pitchFamily="34" charset="-122"/>
              </a:endParaRPr>
            </a:p>
          </p:txBody>
        </p:sp>
      </p:grpSp>
      <p:sp>
        <p:nvSpPr>
          <p:cNvPr id="12" name="文字版面配置區 7"/>
          <p:cNvSpPr>
            <a:spLocks noGrp="1"/>
          </p:cNvSpPr>
          <p:nvPr>
            <p:ph type="body" sz="quarter" idx="10" hasCustomPrompt="1"/>
          </p:nvPr>
        </p:nvSpPr>
        <p:spPr>
          <a:xfrm>
            <a:off x="1018090" y="327161"/>
            <a:ext cx="11029197" cy="4667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>
                <a:solidFill>
                  <a:srgbClr val="17375E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pPr lvl="0"/>
            <a:r>
              <a:rPr lang="en-US" altLang="zh-TW" dirty="0"/>
              <a:t>Topic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58914156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189" indent="0" algn="ctr">
              <a:buNone/>
              <a:defRPr sz="2800"/>
            </a:lvl2pPr>
            <a:lvl3pPr marL="914377" indent="0" algn="ctr">
              <a:buNone/>
              <a:defRPr sz="2400"/>
            </a:lvl3pPr>
            <a:lvl4pPr marL="1371566" indent="0" algn="ctr">
              <a:buNone/>
              <a:defRPr sz="2000"/>
            </a:lvl4pPr>
            <a:lvl5pPr marL="1828754" indent="0" algn="ctr">
              <a:buNone/>
              <a:defRPr sz="2000"/>
            </a:lvl5pPr>
            <a:lvl6pPr marL="2285943" indent="0" algn="ctr">
              <a:buNone/>
              <a:defRPr sz="2000"/>
            </a:lvl6pPr>
            <a:lvl7pPr marL="2743131" indent="0" algn="ctr">
              <a:buNone/>
              <a:defRPr sz="2000"/>
            </a:lvl7pPr>
            <a:lvl8pPr marL="3200320" indent="0" algn="ctr">
              <a:buNone/>
              <a:defRPr sz="2000"/>
            </a:lvl8pPr>
            <a:lvl9pPr marL="3657509" indent="0" algn="ctr">
              <a:buNone/>
              <a:defRPr sz="2000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pPr/>
              <a:t>7/25/2021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1988844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pPr/>
              <a:t>7/25/2021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2000908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52635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871AEC-3EE2-47D7-BE2E-AF5668CB7340}" type="datetimeFigureOut">
              <a:rPr lang="zh-TW" altLang="en-US" smtClean="0"/>
              <a:t>2021/7/25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492F5-6A74-4699-A287-C378490E52C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92761703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2"/>
            <a:ext cx="5181600" cy="4351337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2"/>
            <a:ext cx="5181600" cy="4351337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871AEC-3EE2-47D7-BE2E-AF5668CB7340}" type="datetimeFigureOut">
              <a:rPr lang="zh-TW" altLang="en-US" smtClean="0"/>
              <a:t>2021/7/25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492F5-6A74-4699-A287-C378490E52C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90396491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2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2"/>
            <a:ext cx="5156200" cy="3680525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7552"/>
            <a:ext cx="5181601" cy="3680525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871AEC-3EE2-47D7-BE2E-AF5668CB7340}" type="datetimeFigureOut">
              <a:rPr lang="zh-TW" altLang="en-US" smtClean="0"/>
              <a:t>2021/7/25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492F5-6A74-4699-A287-C378490E52CD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744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871AEC-3EE2-47D7-BE2E-AF5668CB7340}" type="datetimeFigureOut">
              <a:rPr lang="zh-TW" altLang="en-US" smtClean="0"/>
              <a:t>2021/7/25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492F5-6A74-4699-A287-C378490E52C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42578021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871AEC-3EE2-47D7-BE2E-AF5668CB7340}" type="datetimeFigureOut">
              <a:rPr lang="zh-TW" altLang="en-US" smtClean="0"/>
              <a:t>2021/7/25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492F5-6A74-4699-A287-C378490E52CD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880072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871AEC-3EE2-47D7-BE2E-AF5668CB7340}" type="datetimeFigureOut">
              <a:rPr lang="zh-TW" altLang="en-US" smtClean="0"/>
              <a:t>2021/7/25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492F5-6A74-4699-A287-C378490E52C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5347628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2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871AEC-3EE2-47D7-BE2E-AF5668CB7340}" type="datetimeFigureOut">
              <a:rPr lang="zh-TW" altLang="en-US" smtClean="0"/>
              <a:t>2021/7/25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492F5-6A74-4699-A287-C378490E52C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72989681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871AEC-3EE2-47D7-BE2E-AF5668CB7340}" type="datetimeFigureOut">
              <a:rPr lang="zh-TW" altLang="en-US" smtClean="0"/>
              <a:t>2021/7/25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492F5-6A74-4699-A287-C378490E52C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27621961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871AEC-3EE2-47D7-BE2E-AF5668CB7340}" type="datetimeFigureOut">
              <a:rPr lang="zh-TW" altLang="en-US" smtClean="0"/>
              <a:t>2021/7/25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492F5-6A74-4699-A287-C378490E52C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9004526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0362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0364"/>
            <a:ext cx="7734300" cy="5811837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871AEC-3EE2-47D7-BE2E-AF5668CB7340}" type="datetimeFigureOut">
              <a:rPr lang="zh-TW" altLang="en-US" smtClean="0"/>
              <a:t>2021/7/25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492F5-6A74-4699-A287-C378490E52C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964072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2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871AEC-3EE2-47D7-BE2E-AF5668CB7340}" type="datetimeFigureOut">
              <a:rPr lang="zh-TW" altLang="en-US" smtClean="0"/>
              <a:t>2021/7/25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492F5-6A74-4699-A287-C378490E52C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916146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871AEC-3EE2-47D7-BE2E-AF5668CB7340}" type="datetimeFigureOut">
              <a:rPr lang="zh-TW" altLang="en-US" smtClean="0"/>
              <a:t>2021/7/25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492F5-6A74-4699-A287-C378490E52C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73303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9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51.xml"/><Relationship Id="rId2" Type="http://schemas.openxmlformats.org/officeDocument/2006/relationships/slideLayout" Target="../slideLayouts/slideLayout41.xml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50.xml"/><Relationship Id="rId5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9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Relationship Id="rId1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0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55.xml"/><Relationship Id="rId7" Type="http://schemas.openxmlformats.org/officeDocument/2006/relationships/slideLayout" Target="../slideLayouts/slideLayout59.xml"/><Relationship Id="rId12" Type="http://schemas.openxmlformats.org/officeDocument/2006/relationships/slideLayout" Target="../slideLayouts/slideLayout64.xml"/><Relationship Id="rId2" Type="http://schemas.openxmlformats.org/officeDocument/2006/relationships/slideLayout" Target="../slideLayouts/slideLayout54.xml"/><Relationship Id="rId1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8.xml"/><Relationship Id="rId11" Type="http://schemas.openxmlformats.org/officeDocument/2006/relationships/slideLayout" Target="../slideLayouts/slideLayout63.xml"/><Relationship Id="rId5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62.xml"/><Relationship Id="rId4" Type="http://schemas.openxmlformats.org/officeDocument/2006/relationships/slideLayout" Target="../slideLayouts/slideLayout56.xml"/><Relationship Id="rId9" Type="http://schemas.openxmlformats.org/officeDocument/2006/relationships/slideLayout" Target="../slideLayouts/slideLayout61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2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67.xml"/><Relationship Id="rId7" Type="http://schemas.openxmlformats.org/officeDocument/2006/relationships/slideLayout" Target="../slideLayouts/slideLayout71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66.xml"/><Relationship Id="rId1" Type="http://schemas.openxmlformats.org/officeDocument/2006/relationships/slideLayout" Target="../slideLayouts/slideLayout65.xml"/><Relationship Id="rId6" Type="http://schemas.openxmlformats.org/officeDocument/2006/relationships/slideLayout" Target="../slideLayouts/slideLayout70.xml"/><Relationship Id="rId11" Type="http://schemas.openxmlformats.org/officeDocument/2006/relationships/slideLayout" Target="../slideLayouts/slideLayout75.xml"/><Relationship Id="rId5" Type="http://schemas.openxmlformats.org/officeDocument/2006/relationships/slideLayout" Target="../slideLayouts/slideLayout69.xml"/><Relationship Id="rId10" Type="http://schemas.openxmlformats.org/officeDocument/2006/relationships/slideLayout" Target="../slideLayouts/slideLayout74.xml"/><Relationship Id="rId4" Type="http://schemas.openxmlformats.org/officeDocument/2006/relationships/slideLayout" Target="../slideLayouts/slideLayout68.xml"/><Relationship Id="rId9" Type="http://schemas.openxmlformats.org/officeDocument/2006/relationships/slideLayout" Target="../slideLayouts/slideLayout7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2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4871AEC-3EE2-47D7-BE2E-AF5668CB7340}" type="datetimeFigureOut">
              <a:rPr lang="zh-TW" altLang="en-US" smtClean="0"/>
              <a:t>2021/7/25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E492F5-6A74-4699-A287-C378490E52C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794128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56024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1" r:id="rId1"/>
    <p:sldLayoutId id="2147483812" r:id="rId2"/>
    <p:sldLayoutId id="2147483813" r:id="rId3"/>
    <p:sldLayoutId id="2147483814" r:id="rId4"/>
    <p:sldLayoutId id="2147483815" r:id="rId5"/>
    <p:sldLayoutId id="2147483816" r:id="rId6"/>
    <p:sldLayoutId id="2147483817" r:id="rId7"/>
    <p:sldLayoutId id="2147483818" r:id="rId8"/>
    <p:sldLayoutId id="2147483819" r:id="rId9"/>
    <p:sldLayoutId id="2147483820" r:id="rId10"/>
    <p:sldLayoutId id="2147483821" r:id="rId11"/>
    <p:sldLayoutId id="2147483822" r:id="rId12"/>
    <p:sldLayoutId id="2147483823" r:id="rId13"/>
    <p:sldLayoutId id="2147483824" r:id="rId14"/>
    <p:sldLayoutId id="2147483825" r:id="rId15"/>
    <p:sldLayoutId id="2147483826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188689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zh-TW" altLang="en-US">
                <a:solidFill>
                  <a:prstClr val="black">
                    <a:tint val="75000"/>
                  </a:prstClr>
                </a:solidFill>
              </a:rPr>
              <a:t>商業簡報網 </a:t>
            </a:r>
            <a:r>
              <a:rPr lang="en-US" altLang="zh-TW">
                <a:solidFill>
                  <a:prstClr val="black">
                    <a:tint val="75000"/>
                  </a:prstClr>
                </a:solidFill>
              </a:rPr>
              <a:t>X Matter Lab</a:t>
            </a:r>
            <a:endParaRPr lang="zh-TW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B68095-C8B2-4A76-90AA-E601358CCBC3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24814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8" r:id="rId1"/>
    <p:sldLayoutId id="2147483829" r:id="rId2"/>
    <p:sldLayoutId id="2147483830" r:id="rId3"/>
    <p:sldLayoutId id="2147483831" r:id="rId4"/>
    <p:sldLayoutId id="2147483832" r:id="rId5"/>
    <p:sldLayoutId id="2147483833" r:id="rId6"/>
    <p:sldLayoutId id="2147483834" r:id="rId7"/>
    <p:sldLayoutId id="2147483835" r:id="rId8"/>
    <p:sldLayoutId id="2147483836" r:id="rId9"/>
    <p:sldLayoutId id="2147483837" r:id="rId10"/>
    <p:sldLayoutId id="2147483838" r:id="rId11"/>
    <p:sldLayoutId id="2147483839" r:id="rId12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41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7376CB-8973-441B-8B0D-E7AB98C54962}" type="datetimeFigureOut">
              <a:rPr lang="zh-TW" altLang="en-US" smtClean="0"/>
              <a:pPr/>
              <a:t>2021/7/25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41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41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FE6C58-453F-4CAA-AB0C-A547C5306B9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772582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  <p:sldLayoutId id="2147483852" r:id="rId12"/>
    <p:sldLayoutId id="2147483853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8BEB58-3748-40A8-AB3F-C5404D7BE3B6}" type="datetimeFigureOut">
              <a:rPr lang="en-US" smtClean="0"/>
              <a:pPr/>
              <a:t>7/25/2021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A97DB8-1C5B-4F39-A611-36FB6F9A662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5861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5" r:id="rId1"/>
    <p:sldLayoutId id="2147483856" r:id="rId2"/>
    <p:sldLayoutId id="2147483857" r:id="rId3"/>
    <p:sldLayoutId id="2147483858" r:id="rId4"/>
    <p:sldLayoutId id="2147483859" r:id="rId5"/>
    <p:sldLayoutId id="2147483860" r:id="rId6"/>
    <p:sldLayoutId id="2147483861" r:id="rId7"/>
    <p:sldLayoutId id="2147483862" r:id="rId8"/>
    <p:sldLayoutId id="2147483863" r:id="rId9"/>
    <p:sldLayoutId id="2147483864" r:id="rId10"/>
    <p:sldLayoutId id="2147483865" r:id="rId11"/>
    <p:sldLayoutId id="214748386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2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4871AEC-3EE2-47D7-BE2E-AF5668CB7340}" type="datetimeFigureOut">
              <a:rPr lang="zh-TW" altLang="en-US" smtClean="0"/>
              <a:t>2021/7/25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E492F5-6A74-4699-A287-C378490E52C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675872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8" r:id="rId1"/>
    <p:sldLayoutId id="2147483869" r:id="rId2"/>
    <p:sldLayoutId id="2147483870" r:id="rId3"/>
    <p:sldLayoutId id="2147483871" r:id="rId4"/>
    <p:sldLayoutId id="2147483872" r:id="rId5"/>
    <p:sldLayoutId id="2147483873" r:id="rId6"/>
    <p:sldLayoutId id="2147483874" r:id="rId7"/>
    <p:sldLayoutId id="2147483875" r:id="rId8"/>
    <p:sldLayoutId id="2147483876" r:id="rId9"/>
    <p:sldLayoutId id="2147483877" r:id="rId10"/>
    <p:sldLayoutId id="2147483878" r:id="rId1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6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6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7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6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6.xml"/><Relationship Id="rId5" Type="http://schemas.openxmlformats.org/officeDocument/2006/relationships/image" Target="../media/image17.png"/><Relationship Id="rId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6.xml"/><Relationship Id="rId4" Type="http://schemas.microsoft.com/office/2007/relationships/hdphoto" Target="../media/hdphoto1.wdp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6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66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66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28.jpe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6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6.xml"/><Relationship Id="rId6" Type="http://schemas.openxmlformats.org/officeDocument/2006/relationships/image" Target="../media/image58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6.xml"/><Relationship Id="rId4" Type="http://schemas.openxmlformats.org/officeDocument/2006/relationships/image" Target="../media/image5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6.xml"/><Relationship Id="rId4" Type="http://schemas.openxmlformats.org/officeDocument/2006/relationships/image" Target="../media/image6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6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b="1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深度</a:t>
            </a:r>
            <a:r>
              <a:rPr lang="zh-TW" altLang="en-US" b="1" dirty="0" smtClean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學習</a:t>
            </a:r>
            <a:r>
              <a:rPr lang="en-US" altLang="zh-TW" b="1" dirty="0" smtClean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b="1" dirty="0" smtClean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b="1" dirty="0" err="1" smtClean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Pytorch</a:t>
            </a:r>
            <a:r>
              <a:rPr lang="zh-TW" altLang="en-US" b="1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手把手實</a:t>
            </a:r>
            <a:r>
              <a:rPr lang="zh-TW" altLang="en-US" b="1" dirty="0" smtClean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作</a:t>
            </a:r>
            <a:r>
              <a:rPr lang="en-US" altLang="zh-TW" b="1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b="1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b="1" dirty="0" smtClean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物件偵測</a:t>
            </a:r>
            <a:r>
              <a:rPr lang="en-US" altLang="zh-TW" b="1" dirty="0" smtClean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YOLOv2</a:t>
            </a:r>
            <a:endParaRPr lang="zh-TW" altLang="en-US" b="1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義隆電子 人工智慧研發部 黃志勝</a:t>
            </a:r>
            <a:endParaRPr lang="en-US" altLang="zh-TW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585593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-9729" y="918620"/>
            <a:ext cx="6705600" cy="589954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內容版面配置區 2"/>
          <p:cNvSpPr>
            <a:spLocks noGrp="1"/>
          </p:cNvSpPr>
          <p:nvPr>
            <p:ph idx="1"/>
          </p:nvPr>
        </p:nvSpPr>
        <p:spPr>
          <a:xfrm>
            <a:off x="196770" y="1888219"/>
            <a:ext cx="4977114" cy="569232"/>
          </a:xfrm>
        </p:spPr>
        <p:txBody>
          <a:bodyPr/>
          <a:lstStyle/>
          <a:p>
            <a:pPr algn="ctr"/>
            <a:r>
              <a:rPr lang="zh-TW" altLang="en-US" dirty="0"/>
              <a:t>最後一層是</a:t>
            </a:r>
            <a:r>
              <a:rPr lang="en-US" altLang="zh-TW" dirty="0" smtClean="0"/>
              <a:t>7*7*14</a:t>
            </a:r>
            <a:endParaRPr lang="en-US" altLang="zh-TW" dirty="0"/>
          </a:p>
        </p:txBody>
      </p:sp>
      <p:sp>
        <p:nvSpPr>
          <p:cNvPr id="6" name="矩形 5"/>
          <p:cNvSpPr/>
          <p:nvPr/>
        </p:nvSpPr>
        <p:spPr>
          <a:xfrm>
            <a:off x="5929436" y="922374"/>
            <a:ext cx="6274138" cy="589954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/>
          <p:cNvSpPr txBox="1"/>
          <p:nvPr/>
        </p:nvSpPr>
        <p:spPr>
          <a:xfrm rot="1851522">
            <a:off x="8631871" y="5820263"/>
            <a:ext cx="2708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 smtClean="0"/>
              <a:t>Probability for Box 1</a:t>
            </a:r>
            <a:endParaRPr lang="zh-TW" altLang="en-US" dirty="0"/>
          </a:p>
        </p:txBody>
      </p:sp>
      <p:sp>
        <p:nvSpPr>
          <p:cNvPr id="8" name="文字方塊 7"/>
          <p:cNvSpPr txBox="1"/>
          <p:nvPr/>
        </p:nvSpPr>
        <p:spPr>
          <a:xfrm rot="1851522">
            <a:off x="9669926" y="5784182"/>
            <a:ext cx="2708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 smtClean="0"/>
              <a:t>Probability for Box 2</a:t>
            </a:r>
            <a:endParaRPr lang="zh-TW" altLang="en-US" dirty="0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5418" y="3338495"/>
            <a:ext cx="2578832" cy="1804572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5883570" y="1795659"/>
            <a:ext cx="2084294" cy="2554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Boundary Box (5)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1" name="文字方塊 10"/>
          <p:cNvSpPr txBox="1"/>
          <p:nvPr/>
        </p:nvSpPr>
        <p:spPr>
          <a:xfrm rot="2798387">
            <a:off x="5396208" y="4288569"/>
            <a:ext cx="3517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 smtClean="0"/>
              <a:t>Box1</a:t>
            </a:r>
          </a:p>
          <a:p>
            <a:pPr algn="ctr"/>
            <a:r>
              <a:rPr lang="en-US" altLang="zh-TW" dirty="0" smtClean="0"/>
              <a:t>(</a:t>
            </a:r>
            <a:r>
              <a:rPr lang="en-US" altLang="zh-TW" dirty="0" err="1" smtClean="0"/>
              <a:t>tx</a:t>
            </a:r>
            <a:r>
              <a:rPr lang="en-US" altLang="zh-TW" dirty="0" smtClean="0"/>
              <a:t>, ty, </a:t>
            </a:r>
            <a:r>
              <a:rPr lang="en-US" altLang="zh-TW" dirty="0" err="1" smtClean="0"/>
              <a:t>tw</a:t>
            </a:r>
            <a:r>
              <a:rPr lang="en-US" altLang="zh-TW" dirty="0" smtClean="0"/>
              <a:t>, </a:t>
            </a:r>
            <a:r>
              <a:rPr lang="en-US" altLang="zh-TW" dirty="0" err="1" smtClean="0"/>
              <a:t>th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9436" y="2133428"/>
            <a:ext cx="2164268" cy="1804572"/>
          </a:xfrm>
          <a:prstGeom prst="rect">
            <a:avLst/>
          </a:prstGeom>
        </p:spPr>
      </p:pic>
      <p:sp>
        <p:nvSpPr>
          <p:cNvPr id="13" name="文字方塊 12"/>
          <p:cNvSpPr txBox="1"/>
          <p:nvPr/>
        </p:nvSpPr>
        <p:spPr>
          <a:xfrm rot="2798387">
            <a:off x="6430257" y="4160823"/>
            <a:ext cx="3517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 smtClean="0"/>
              <a:t>Box2</a:t>
            </a:r>
          </a:p>
          <a:p>
            <a:pPr algn="ctr"/>
            <a:r>
              <a:rPr lang="en-US" altLang="zh-TW" dirty="0" smtClean="0"/>
              <a:t>(</a:t>
            </a:r>
            <a:r>
              <a:rPr lang="en-US" altLang="zh-TW" dirty="0" err="1" smtClean="0"/>
              <a:t>tx</a:t>
            </a:r>
            <a:r>
              <a:rPr lang="en-US" altLang="zh-TW" dirty="0" smtClean="0"/>
              <a:t>, ty, </a:t>
            </a:r>
            <a:r>
              <a:rPr lang="en-US" altLang="zh-TW" dirty="0" err="1" smtClean="0"/>
              <a:t>tw</a:t>
            </a:r>
            <a:r>
              <a:rPr lang="en-US" altLang="zh-TW" dirty="0" smtClean="0"/>
              <a:t>, </a:t>
            </a:r>
            <a:r>
              <a:rPr lang="en-US" altLang="zh-TW" dirty="0" err="1" smtClean="0"/>
              <a:t>th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8535418" y="2554100"/>
            <a:ext cx="2462963" cy="5849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Class confidence (C=4+1)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5" name="左大括弧 14"/>
          <p:cNvSpPr/>
          <p:nvPr/>
        </p:nvSpPr>
        <p:spPr>
          <a:xfrm rot="16200000">
            <a:off x="9333964" y="4820793"/>
            <a:ext cx="385500" cy="103004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左大括弧 15"/>
          <p:cNvSpPr/>
          <p:nvPr/>
        </p:nvSpPr>
        <p:spPr>
          <a:xfrm rot="16200000">
            <a:off x="10385244" y="4820792"/>
            <a:ext cx="385500" cy="103004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/>
          <p:cNvSpPr/>
          <p:nvPr/>
        </p:nvSpPr>
        <p:spPr>
          <a:xfrm>
            <a:off x="8728844" y="940415"/>
            <a:ext cx="122661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b="1" dirty="0" smtClean="0"/>
              <a:t>SSD</a:t>
            </a:r>
          </a:p>
          <a:p>
            <a:pPr algn="ctr"/>
            <a:r>
              <a:rPr lang="en-US" altLang="zh-TW" b="1" dirty="0" smtClean="0"/>
              <a:t># class =4</a:t>
            </a:r>
            <a:endParaRPr lang="zh-TW" altLang="en-US" b="1" dirty="0"/>
          </a:p>
        </p:txBody>
      </p:sp>
      <p:sp>
        <p:nvSpPr>
          <p:cNvPr id="18" name="左大括弧 17"/>
          <p:cNvSpPr/>
          <p:nvPr/>
        </p:nvSpPr>
        <p:spPr>
          <a:xfrm rot="16200000">
            <a:off x="6698838" y="3587234"/>
            <a:ext cx="221852" cy="827760"/>
          </a:xfrm>
          <a:prstGeom prst="leftBrace">
            <a:avLst/>
          </a:prstGeom>
          <a:noFill/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左大括弧 18"/>
          <p:cNvSpPr/>
          <p:nvPr/>
        </p:nvSpPr>
        <p:spPr>
          <a:xfrm rot="16200000">
            <a:off x="7582422" y="3605996"/>
            <a:ext cx="186404" cy="825684"/>
          </a:xfrm>
          <a:prstGeom prst="leftBrace">
            <a:avLst/>
          </a:prstGeom>
          <a:noFill/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矩形 20"/>
          <p:cNvSpPr/>
          <p:nvPr/>
        </p:nvSpPr>
        <p:spPr>
          <a:xfrm>
            <a:off x="2346713" y="1127985"/>
            <a:ext cx="108715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b="1" dirty="0" smtClean="0"/>
              <a:t>YOLOv1</a:t>
            </a:r>
          </a:p>
          <a:p>
            <a:pPr algn="ctr"/>
            <a:r>
              <a:rPr lang="en-US" altLang="zh-TW" b="1" dirty="0" smtClean="0"/>
              <a:t># class =4</a:t>
            </a:r>
            <a:endParaRPr lang="zh-TW" altLang="en-US" b="1" dirty="0"/>
          </a:p>
        </p:txBody>
      </p:sp>
      <p:sp>
        <p:nvSpPr>
          <p:cNvPr id="22" name="標題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592694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zh-TW" dirty="0" smtClean="0"/>
              <a:t>SSD vs YOLO</a:t>
            </a:r>
            <a:endParaRPr lang="zh-TW" altLang="en-US" dirty="0"/>
          </a:p>
        </p:txBody>
      </p:sp>
      <p:pic>
        <p:nvPicPr>
          <p:cNvPr id="25" name="圖片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42" y="2571354"/>
            <a:ext cx="5849110" cy="4055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719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/>
        </p:nvSpPr>
        <p:spPr>
          <a:xfrm>
            <a:off x="-9729" y="976495"/>
            <a:ext cx="6705600" cy="589954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矩形 2"/>
          <p:cNvSpPr/>
          <p:nvPr/>
        </p:nvSpPr>
        <p:spPr>
          <a:xfrm>
            <a:off x="5866604" y="958454"/>
            <a:ext cx="6325395" cy="589954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592694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zh-TW" dirty="0" smtClean="0"/>
              <a:t>SSD vs YOLO</a:t>
            </a:r>
            <a:endParaRPr lang="zh-TW" altLang="en-US" dirty="0"/>
          </a:p>
        </p:txBody>
      </p:sp>
      <p:sp>
        <p:nvSpPr>
          <p:cNvPr id="14" name="文字方塊 13"/>
          <p:cNvSpPr txBox="1"/>
          <p:nvPr/>
        </p:nvSpPr>
        <p:spPr>
          <a:xfrm rot="1851522">
            <a:off x="8620296" y="5856343"/>
            <a:ext cx="2708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 smtClean="0"/>
              <a:t>Probability for Box 1</a:t>
            </a:r>
            <a:endParaRPr lang="zh-TW" altLang="en-US" dirty="0"/>
          </a:p>
        </p:txBody>
      </p:sp>
      <p:sp>
        <p:nvSpPr>
          <p:cNvPr id="15" name="文字方塊 14"/>
          <p:cNvSpPr txBox="1"/>
          <p:nvPr/>
        </p:nvSpPr>
        <p:spPr>
          <a:xfrm rot="1851522">
            <a:off x="9658351" y="5820262"/>
            <a:ext cx="2708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 smtClean="0"/>
              <a:t>Probability for Box 2</a:t>
            </a:r>
            <a:endParaRPr lang="zh-TW" altLang="en-US" dirty="0"/>
          </a:p>
        </p:txBody>
      </p:sp>
      <p:pic>
        <p:nvPicPr>
          <p:cNvPr id="16" name="圖片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3843" y="3374575"/>
            <a:ext cx="2578832" cy="1804572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5871995" y="1831739"/>
            <a:ext cx="2084294" cy="2554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Boundary Box (5)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8" name="文字方塊 17"/>
          <p:cNvSpPr txBox="1"/>
          <p:nvPr/>
        </p:nvSpPr>
        <p:spPr>
          <a:xfrm rot="2798387">
            <a:off x="5384633" y="4324649"/>
            <a:ext cx="3517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 smtClean="0"/>
              <a:t>Box1</a:t>
            </a:r>
          </a:p>
          <a:p>
            <a:pPr algn="ctr"/>
            <a:r>
              <a:rPr lang="en-US" altLang="zh-TW" dirty="0" smtClean="0"/>
              <a:t>(</a:t>
            </a:r>
            <a:r>
              <a:rPr lang="en-US" altLang="zh-TW" dirty="0" err="1" smtClean="0"/>
              <a:t>tx</a:t>
            </a:r>
            <a:r>
              <a:rPr lang="en-US" altLang="zh-TW" dirty="0" smtClean="0"/>
              <a:t>, ty, </a:t>
            </a:r>
            <a:r>
              <a:rPr lang="en-US" altLang="zh-TW" dirty="0" err="1" smtClean="0"/>
              <a:t>tw</a:t>
            </a:r>
            <a:r>
              <a:rPr lang="en-US" altLang="zh-TW" dirty="0" smtClean="0"/>
              <a:t>, </a:t>
            </a:r>
            <a:r>
              <a:rPr lang="en-US" altLang="zh-TW" dirty="0" err="1" smtClean="0"/>
              <a:t>th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pic>
        <p:nvPicPr>
          <p:cNvPr id="19" name="圖片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7861" y="2169508"/>
            <a:ext cx="2164268" cy="1804572"/>
          </a:xfrm>
          <a:prstGeom prst="rect">
            <a:avLst/>
          </a:prstGeom>
        </p:spPr>
      </p:pic>
      <p:sp>
        <p:nvSpPr>
          <p:cNvPr id="20" name="文字方塊 19"/>
          <p:cNvSpPr txBox="1"/>
          <p:nvPr/>
        </p:nvSpPr>
        <p:spPr>
          <a:xfrm rot="2798387">
            <a:off x="6418682" y="4196903"/>
            <a:ext cx="3517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 smtClean="0"/>
              <a:t>Box2</a:t>
            </a:r>
          </a:p>
          <a:p>
            <a:pPr algn="ctr"/>
            <a:r>
              <a:rPr lang="en-US" altLang="zh-TW" dirty="0" smtClean="0"/>
              <a:t>(</a:t>
            </a:r>
            <a:r>
              <a:rPr lang="en-US" altLang="zh-TW" dirty="0" err="1" smtClean="0"/>
              <a:t>tx</a:t>
            </a:r>
            <a:r>
              <a:rPr lang="en-US" altLang="zh-TW" dirty="0" smtClean="0"/>
              <a:t>, ty, </a:t>
            </a:r>
            <a:r>
              <a:rPr lang="en-US" altLang="zh-TW" dirty="0" err="1" smtClean="0"/>
              <a:t>tw</a:t>
            </a:r>
            <a:r>
              <a:rPr lang="en-US" altLang="zh-TW" dirty="0" smtClean="0"/>
              <a:t>, </a:t>
            </a:r>
            <a:r>
              <a:rPr lang="en-US" altLang="zh-TW" dirty="0" err="1" smtClean="0"/>
              <a:t>th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sp>
        <p:nvSpPr>
          <p:cNvPr id="21" name="矩形 20"/>
          <p:cNvSpPr/>
          <p:nvPr/>
        </p:nvSpPr>
        <p:spPr>
          <a:xfrm>
            <a:off x="8523843" y="2590180"/>
            <a:ext cx="2462963" cy="5849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Class confidence (C=4+1)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2" name="左大括弧 21"/>
          <p:cNvSpPr/>
          <p:nvPr/>
        </p:nvSpPr>
        <p:spPr>
          <a:xfrm rot="16200000">
            <a:off x="9322389" y="4856873"/>
            <a:ext cx="385500" cy="103004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左大括弧 22"/>
          <p:cNvSpPr/>
          <p:nvPr/>
        </p:nvSpPr>
        <p:spPr>
          <a:xfrm rot="16200000">
            <a:off x="10373669" y="4856872"/>
            <a:ext cx="385500" cy="103004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矩形 26"/>
          <p:cNvSpPr/>
          <p:nvPr/>
        </p:nvSpPr>
        <p:spPr>
          <a:xfrm>
            <a:off x="2322605" y="1127985"/>
            <a:ext cx="113537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b="1" dirty="0" smtClean="0"/>
              <a:t>YOLOv2</a:t>
            </a:r>
            <a:r>
              <a:rPr lang="zh-TW" altLang="en-US" b="1" dirty="0" smtClean="0"/>
              <a:t>↑</a:t>
            </a:r>
            <a:endParaRPr lang="en-US" altLang="zh-TW" b="1" dirty="0" smtClean="0"/>
          </a:p>
          <a:p>
            <a:pPr algn="ctr"/>
            <a:r>
              <a:rPr lang="en-US" altLang="zh-TW" b="1" dirty="0" smtClean="0"/>
              <a:t># class =4</a:t>
            </a:r>
            <a:endParaRPr lang="zh-TW" altLang="en-US" b="1" dirty="0"/>
          </a:p>
        </p:txBody>
      </p:sp>
      <p:sp>
        <p:nvSpPr>
          <p:cNvPr id="28" name="文字方塊 27"/>
          <p:cNvSpPr txBox="1"/>
          <p:nvPr/>
        </p:nvSpPr>
        <p:spPr>
          <a:xfrm>
            <a:off x="713026" y="2069920"/>
            <a:ext cx="375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#Anchor * (5+4)</a:t>
            </a:r>
            <a:endParaRPr lang="zh-TW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020" y="2590180"/>
            <a:ext cx="4621213" cy="1951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0" name="文字方塊 29"/>
          <p:cNvSpPr txBox="1"/>
          <p:nvPr/>
        </p:nvSpPr>
        <p:spPr>
          <a:xfrm rot="2798387">
            <a:off x="423051" y="5406419"/>
            <a:ext cx="3517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 smtClean="0"/>
              <a:t>Box1</a:t>
            </a:r>
          </a:p>
          <a:p>
            <a:pPr algn="ctr"/>
            <a:r>
              <a:rPr lang="en-US" altLang="zh-TW" dirty="0" smtClean="0"/>
              <a:t>(Confidence, </a:t>
            </a:r>
            <a:r>
              <a:rPr lang="en-US" altLang="zh-TW" dirty="0" err="1" smtClean="0"/>
              <a:t>tx</a:t>
            </a:r>
            <a:r>
              <a:rPr lang="en-US" altLang="zh-TW" dirty="0" smtClean="0"/>
              <a:t>, ty, </a:t>
            </a:r>
            <a:r>
              <a:rPr lang="en-US" altLang="zh-TW" dirty="0" err="1" smtClean="0"/>
              <a:t>tw</a:t>
            </a:r>
            <a:r>
              <a:rPr lang="en-US" altLang="zh-TW" dirty="0" smtClean="0"/>
              <a:t>, </a:t>
            </a:r>
            <a:r>
              <a:rPr lang="en-US" altLang="zh-TW" dirty="0" err="1" smtClean="0"/>
              <a:t>th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sp>
        <p:nvSpPr>
          <p:cNvPr id="31" name="文字方塊 30"/>
          <p:cNvSpPr txBox="1"/>
          <p:nvPr/>
        </p:nvSpPr>
        <p:spPr>
          <a:xfrm rot="2870271">
            <a:off x="1533407" y="5306124"/>
            <a:ext cx="3517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 smtClean="0"/>
              <a:t>Box 1</a:t>
            </a:r>
          </a:p>
          <a:p>
            <a:pPr algn="ctr"/>
            <a:r>
              <a:rPr lang="en-US" altLang="zh-TW" dirty="0" smtClean="0"/>
              <a:t>Class Probabilities (c=4)</a:t>
            </a:r>
            <a:endParaRPr lang="zh-TW" altLang="en-US" dirty="0"/>
          </a:p>
        </p:txBody>
      </p:sp>
      <p:sp>
        <p:nvSpPr>
          <p:cNvPr id="32" name="文字方塊 31"/>
          <p:cNvSpPr txBox="1"/>
          <p:nvPr/>
        </p:nvSpPr>
        <p:spPr>
          <a:xfrm rot="2798387">
            <a:off x="2519194" y="5286114"/>
            <a:ext cx="3517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 smtClean="0"/>
              <a:t>Box2</a:t>
            </a:r>
          </a:p>
          <a:p>
            <a:pPr algn="ctr"/>
            <a:r>
              <a:rPr lang="en-US" altLang="zh-TW" dirty="0" smtClean="0"/>
              <a:t>(Confidence, </a:t>
            </a:r>
            <a:r>
              <a:rPr lang="en-US" altLang="zh-TW" dirty="0" err="1" smtClean="0"/>
              <a:t>tx</a:t>
            </a:r>
            <a:r>
              <a:rPr lang="en-US" altLang="zh-TW" dirty="0" smtClean="0"/>
              <a:t>, ty, </a:t>
            </a:r>
            <a:r>
              <a:rPr lang="en-US" altLang="zh-TW" dirty="0" err="1" smtClean="0"/>
              <a:t>tw</a:t>
            </a:r>
            <a:r>
              <a:rPr lang="en-US" altLang="zh-TW" dirty="0" smtClean="0"/>
              <a:t>, </a:t>
            </a:r>
            <a:r>
              <a:rPr lang="en-US" altLang="zh-TW" dirty="0" err="1" smtClean="0"/>
              <a:t>th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sp>
        <p:nvSpPr>
          <p:cNvPr id="33" name="文字方塊 32"/>
          <p:cNvSpPr txBox="1"/>
          <p:nvPr/>
        </p:nvSpPr>
        <p:spPr>
          <a:xfrm rot="2870271">
            <a:off x="3647958" y="5306123"/>
            <a:ext cx="3517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 smtClean="0"/>
              <a:t>Box 2</a:t>
            </a:r>
          </a:p>
          <a:p>
            <a:pPr algn="ctr"/>
            <a:r>
              <a:rPr lang="en-US" altLang="zh-TW" dirty="0" smtClean="0"/>
              <a:t>Class Probabilities (c=4)</a:t>
            </a:r>
            <a:endParaRPr lang="zh-TW" altLang="en-US" dirty="0"/>
          </a:p>
        </p:txBody>
      </p:sp>
      <p:sp>
        <p:nvSpPr>
          <p:cNvPr id="34" name="矩形 33"/>
          <p:cNvSpPr/>
          <p:nvPr/>
        </p:nvSpPr>
        <p:spPr>
          <a:xfrm>
            <a:off x="8717269" y="976495"/>
            <a:ext cx="122661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b="1" dirty="0" smtClean="0"/>
              <a:t>SSD</a:t>
            </a:r>
          </a:p>
          <a:p>
            <a:pPr algn="ctr"/>
            <a:r>
              <a:rPr lang="en-US" altLang="zh-TW" b="1" dirty="0" smtClean="0"/>
              <a:t># class =4</a:t>
            </a:r>
            <a:endParaRPr lang="zh-TW" altLang="en-US" b="1" dirty="0"/>
          </a:p>
        </p:txBody>
      </p:sp>
      <p:sp>
        <p:nvSpPr>
          <p:cNvPr id="25" name="左大括弧 24"/>
          <p:cNvSpPr/>
          <p:nvPr/>
        </p:nvSpPr>
        <p:spPr>
          <a:xfrm rot="16200000">
            <a:off x="6687263" y="3623314"/>
            <a:ext cx="221852" cy="827760"/>
          </a:xfrm>
          <a:prstGeom prst="leftBrace">
            <a:avLst/>
          </a:prstGeom>
          <a:noFill/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左大括弧 25"/>
          <p:cNvSpPr/>
          <p:nvPr/>
        </p:nvSpPr>
        <p:spPr>
          <a:xfrm rot="16200000">
            <a:off x="7570847" y="3642076"/>
            <a:ext cx="186404" cy="825684"/>
          </a:xfrm>
          <a:prstGeom prst="leftBrace">
            <a:avLst/>
          </a:prstGeom>
          <a:noFill/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左大括弧 34"/>
          <p:cNvSpPr/>
          <p:nvPr/>
        </p:nvSpPr>
        <p:spPr>
          <a:xfrm rot="16200000">
            <a:off x="1397887" y="4076624"/>
            <a:ext cx="221852" cy="1116224"/>
          </a:xfrm>
          <a:prstGeom prst="leftBrace">
            <a:avLst/>
          </a:prstGeom>
          <a:noFill/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左大括弧 35"/>
          <p:cNvSpPr/>
          <p:nvPr/>
        </p:nvSpPr>
        <p:spPr>
          <a:xfrm rot="16200000">
            <a:off x="2405609" y="4200139"/>
            <a:ext cx="186404" cy="844378"/>
          </a:xfrm>
          <a:prstGeom prst="leftBrace">
            <a:avLst/>
          </a:prstGeom>
          <a:noFill/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左大括弧 38"/>
          <p:cNvSpPr/>
          <p:nvPr/>
        </p:nvSpPr>
        <p:spPr>
          <a:xfrm rot="16200000">
            <a:off x="3366226" y="4086589"/>
            <a:ext cx="221852" cy="1116224"/>
          </a:xfrm>
          <a:prstGeom prst="leftBrace">
            <a:avLst/>
          </a:prstGeom>
          <a:noFill/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左大括弧 39"/>
          <p:cNvSpPr/>
          <p:nvPr/>
        </p:nvSpPr>
        <p:spPr>
          <a:xfrm rot="16200000">
            <a:off x="4373948" y="4210104"/>
            <a:ext cx="186404" cy="844378"/>
          </a:xfrm>
          <a:prstGeom prst="leftBrace">
            <a:avLst/>
          </a:prstGeom>
          <a:noFill/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00030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521520" y="2967423"/>
            <a:ext cx="3780000" cy="3780000"/>
          </a:xfrm>
          <a:prstGeom prst="rect">
            <a:avLst/>
          </a:prstGeom>
        </p:spPr>
      </p:pic>
      <p:graphicFrame>
        <p:nvGraphicFramePr>
          <p:cNvPr id="20" name="表格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2617283"/>
              </p:ext>
            </p:extLst>
          </p:nvPr>
        </p:nvGraphicFramePr>
        <p:xfrm>
          <a:off x="521520" y="2992441"/>
          <a:ext cx="3780000" cy="378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0000"/>
                <a:gridCol w="1260000"/>
                <a:gridCol w="1260000"/>
              </a:tblGrid>
              <a:tr h="1260000">
                <a:tc>
                  <a:txBody>
                    <a:bodyPr/>
                    <a:lstStyle/>
                    <a:p>
                      <a:pPr algn="ctr"/>
                      <a:endParaRPr lang="zh-TW" altLang="en-US" sz="2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260000">
                <a:tc>
                  <a:txBody>
                    <a:bodyPr/>
                    <a:lstStyle/>
                    <a:p>
                      <a:pPr algn="ctr"/>
                      <a:endParaRPr lang="zh-TW" altLang="en-US" sz="2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260000">
                <a:tc>
                  <a:txBody>
                    <a:bodyPr/>
                    <a:lstStyle/>
                    <a:p>
                      <a:pPr algn="ctr"/>
                      <a:endParaRPr lang="zh-TW" altLang="en-US" sz="2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 smtClean="0"/>
              <a:t>YOLOv1</a:t>
            </a:r>
            <a:r>
              <a:rPr lang="zh-TW" altLang="en-US" dirty="0" smtClean="0"/>
              <a:t>和</a:t>
            </a:r>
            <a:r>
              <a:rPr lang="en-US" altLang="zh-TW" dirty="0" smtClean="0"/>
              <a:t>v2</a:t>
            </a:r>
            <a:r>
              <a:rPr lang="zh-TW" altLang="en-US" dirty="0" smtClean="0"/>
              <a:t>以上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45127" y="1828803"/>
            <a:ext cx="10515600" cy="1026157"/>
          </a:xfrm>
        </p:spPr>
        <p:txBody>
          <a:bodyPr/>
          <a:lstStyle/>
          <a:p>
            <a:r>
              <a:rPr lang="en-US" altLang="zh-TW" b="1" dirty="0" smtClean="0">
                <a:solidFill>
                  <a:srgbClr val="C00000"/>
                </a:solidFill>
              </a:rPr>
              <a:t>YOLOv1: </a:t>
            </a:r>
            <a:r>
              <a:rPr lang="zh-TW" altLang="en-US" b="1" dirty="0" smtClean="0">
                <a:solidFill>
                  <a:srgbClr val="C00000"/>
                </a:solidFill>
              </a:rPr>
              <a:t>    </a:t>
            </a:r>
            <a:r>
              <a:rPr lang="en-US" altLang="zh-TW" b="1" dirty="0" smtClean="0">
                <a:solidFill>
                  <a:srgbClr val="C00000"/>
                </a:solidFill>
              </a:rPr>
              <a:t>(</a:t>
            </a:r>
            <a:r>
              <a:rPr lang="en-US" altLang="zh-TW" b="1" dirty="0">
                <a:solidFill>
                  <a:srgbClr val="C00000"/>
                </a:solidFill>
              </a:rPr>
              <a:t>Confidence, </a:t>
            </a:r>
            <a:r>
              <a:rPr lang="en-US" altLang="zh-TW" b="1" dirty="0" smtClean="0">
                <a:solidFill>
                  <a:srgbClr val="C00000"/>
                </a:solidFill>
              </a:rPr>
              <a:t>x</a:t>
            </a:r>
            <a:r>
              <a:rPr lang="en-US" altLang="zh-TW" b="1" dirty="0">
                <a:solidFill>
                  <a:srgbClr val="C00000"/>
                </a:solidFill>
              </a:rPr>
              <a:t>, </a:t>
            </a:r>
            <a:r>
              <a:rPr lang="en-US" altLang="zh-TW" b="1" dirty="0" smtClean="0">
                <a:solidFill>
                  <a:srgbClr val="C00000"/>
                </a:solidFill>
              </a:rPr>
              <a:t>y</a:t>
            </a:r>
            <a:r>
              <a:rPr lang="en-US" altLang="zh-TW" b="1" dirty="0">
                <a:solidFill>
                  <a:srgbClr val="C00000"/>
                </a:solidFill>
              </a:rPr>
              <a:t>, </a:t>
            </a:r>
            <a:r>
              <a:rPr lang="en-US" altLang="zh-TW" b="1" dirty="0" smtClean="0">
                <a:solidFill>
                  <a:srgbClr val="C00000"/>
                </a:solidFill>
              </a:rPr>
              <a:t>w</a:t>
            </a:r>
            <a:r>
              <a:rPr lang="en-US" altLang="zh-TW" b="1" dirty="0">
                <a:solidFill>
                  <a:srgbClr val="C00000"/>
                </a:solidFill>
              </a:rPr>
              <a:t>, </a:t>
            </a:r>
            <a:r>
              <a:rPr lang="en-US" altLang="zh-TW" b="1" dirty="0" smtClean="0">
                <a:solidFill>
                  <a:srgbClr val="C00000"/>
                </a:solidFill>
              </a:rPr>
              <a:t>h</a:t>
            </a:r>
            <a:r>
              <a:rPr lang="en-US" altLang="zh-TW" b="1" dirty="0">
                <a:solidFill>
                  <a:srgbClr val="C00000"/>
                </a:solidFill>
              </a:rPr>
              <a:t>)</a:t>
            </a:r>
            <a:endParaRPr lang="zh-TW" altLang="en-US" b="1" dirty="0">
              <a:solidFill>
                <a:srgbClr val="C00000"/>
              </a:solidFill>
            </a:endParaRPr>
          </a:p>
          <a:p>
            <a:r>
              <a:rPr lang="en-US" altLang="zh-TW" dirty="0" smtClean="0"/>
              <a:t>YOLOv2</a:t>
            </a:r>
            <a:r>
              <a:rPr lang="zh-TW" altLang="en-US" dirty="0" smtClean="0"/>
              <a:t>↑</a:t>
            </a:r>
            <a:r>
              <a:rPr lang="en-US" altLang="zh-TW" dirty="0" smtClean="0"/>
              <a:t>:</a:t>
            </a:r>
            <a:r>
              <a:rPr lang="zh-TW" altLang="en-US" dirty="0" smtClean="0"/>
              <a:t> </a:t>
            </a:r>
            <a:r>
              <a:rPr lang="en-US" altLang="zh-TW" dirty="0" smtClean="0"/>
              <a:t>(Confidence</a:t>
            </a:r>
            <a:r>
              <a:rPr lang="en-US" altLang="zh-TW" dirty="0"/>
              <a:t>, </a:t>
            </a:r>
            <a:r>
              <a:rPr lang="en-US" altLang="zh-TW" dirty="0" err="1"/>
              <a:t>tx</a:t>
            </a:r>
            <a:r>
              <a:rPr lang="en-US" altLang="zh-TW" dirty="0"/>
              <a:t>, ty, </a:t>
            </a:r>
            <a:r>
              <a:rPr lang="en-US" altLang="zh-TW" dirty="0" err="1"/>
              <a:t>tw</a:t>
            </a:r>
            <a:r>
              <a:rPr lang="en-US" altLang="zh-TW" dirty="0"/>
              <a:t>, </a:t>
            </a:r>
            <a:r>
              <a:rPr lang="en-US" altLang="zh-TW" dirty="0" err="1"/>
              <a:t>th</a:t>
            </a:r>
            <a:r>
              <a:rPr lang="en-US" altLang="zh-TW" dirty="0"/>
              <a:t>)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1283520" y="3465135"/>
            <a:ext cx="1898073" cy="3194612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橢圓 7"/>
          <p:cNvSpPr/>
          <p:nvPr/>
        </p:nvSpPr>
        <p:spPr>
          <a:xfrm>
            <a:off x="2142556" y="4792441"/>
            <a:ext cx="180000" cy="1800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4672394" y="3083220"/>
                <a:ext cx="217675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TW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TW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0.5,0.5 </m:t>
                          </m:r>
                        </m:e>
                      </m:d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2394" y="3083220"/>
                <a:ext cx="2176750" cy="400110"/>
              </a:xfrm>
              <a:prstGeom prst="rect">
                <a:avLst/>
              </a:prstGeom>
              <a:blipFill rotWithShape="0">
                <a:blip r:embed="rId4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直線單箭頭接點 9"/>
          <p:cNvCxnSpPr>
            <a:stCxn id="8" idx="6"/>
            <a:endCxn id="9" idx="1"/>
          </p:cNvCxnSpPr>
          <p:nvPr/>
        </p:nvCxnSpPr>
        <p:spPr>
          <a:xfrm flipV="1">
            <a:off x="2322556" y="3283275"/>
            <a:ext cx="2349838" cy="159916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/>
              <p:cNvSpPr/>
              <p:nvPr/>
            </p:nvSpPr>
            <p:spPr>
              <a:xfrm>
                <a:off x="4722096" y="4939628"/>
                <a:ext cx="217675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TW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</m:d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TW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0.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,0.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2096" y="4939628"/>
                <a:ext cx="2176750" cy="400110"/>
              </a:xfrm>
              <a:prstGeom prst="rect">
                <a:avLst/>
              </a:prstGeom>
              <a:blipFill rotWithShape="0">
                <a:blip r:embed="rId5"/>
                <a:stretch>
                  <a:fillRect t="-6061" b="-757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橢圓 14"/>
          <p:cNvSpPr/>
          <p:nvPr/>
        </p:nvSpPr>
        <p:spPr>
          <a:xfrm>
            <a:off x="2685671" y="5119031"/>
            <a:ext cx="180000" cy="180000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6" name="直線單箭頭接點 15"/>
          <p:cNvCxnSpPr>
            <a:stCxn id="15" idx="6"/>
            <a:endCxn id="14" idx="1"/>
          </p:cNvCxnSpPr>
          <p:nvPr/>
        </p:nvCxnSpPr>
        <p:spPr>
          <a:xfrm flipV="1">
            <a:off x="2865671" y="5139683"/>
            <a:ext cx="1856425" cy="69348"/>
          </a:xfrm>
          <a:prstGeom prst="straightConnector1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矩形 28"/>
              <p:cNvSpPr/>
              <p:nvPr/>
            </p:nvSpPr>
            <p:spPr>
              <a:xfrm>
                <a:off x="4672394" y="3578441"/>
                <a:ext cx="227055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TW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TW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0.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0.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29" name="矩形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2394" y="3578441"/>
                <a:ext cx="2270558" cy="40011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直線單箭頭接點 29"/>
          <p:cNvCxnSpPr>
            <a:stCxn id="5" idx="3"/>
            <a:endCxn id="29" idx="1"/>
          </p:cNvCxnSpPr>
          <p:nvPr/>
        </p:nvCxnSpPr>
        <p:spPr>
          <a:xfrm flipV="1">
            <a:off x="3181593" y="3778496"/>
            <a:ext cx="1490801" cy="128394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矩形 32"/>
          <p:cNvSpPr/>
          <p:nvPr/>
        </p:nvSpPr>
        <p:spPr>
          <a:xfrm>
            <a:off x="1901980" y="4063555"/>
            <a:ext cx="1700189" cy="2387604"/>
          </a:xfrm>
          <a:prstGeom prst="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4" name="直線單箭頭接點 33"/>
          <p:cNvCxnSpPr>
            <a:stCxn id="33" idx="3"/>
            <a:endCxn id="37" idx="1"/>
          </p:cNvCxnSpPr>
          <p:nvPr/>
        </p:nvCxnSpPr>
        <p:spPr>
          <a:xfrm>
            <a:off x="3602169" y="5257357"/>
            <a:ext cx="1105426" cy="336698"/>
          </a:xfrm>
          <a:prstGeom prst="straightConnector1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矩形 36"/>
              <p:cNvSpPr/>
              <p:nvPr/>
            </p:nvSpPr>
            <p:spPr>
              <a:xfrm>
                <a:off x="4707595" y="5373449"/>
                <a:ext cx="2245358" cy="44121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TW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altLang="zh-TW" sz="20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acc>
                        </m:e>
                      </m:d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TW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0.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,0.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37" name="矩形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7595" y="5373449"/>
                <a:ext cx="2245358" cy="441211"/>
              </a:xfrm>
              <a:prstGeom prst="rect">
                <a:avLst/>
              </a:prstGeom>
              <a:blipFill rotWithShape="0">
                <a:blip r:embed="rId7"/>
                <a:stretch>
                  <a:fillRect t="-684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矩形 42"/>
              <p:cNvSpPr/>
              <p:nvPr/>
            </p:nvSpPr>
            <p:spPr>
              <a:xfrm>
                <a:off x="7199788" y="3948896"/>
                <a:ext cx="4366965" cy="9431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altLang="zh-TW" sz="20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TW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TW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altLang="zh-TW" sz="20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TW" sz="20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0.05</m:t>
                      </m:r>
                    </m:oMath>
                  </m:oMathPara>
                </a14:m>
                <a:endParaRPr lang="en-US" altLang="zh-TW" sz="200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ad>
                                <m:radPr>
                                  <m:degHide m:val="on"/>
                                  <m:ctrlPr>
                                    <a:rPr lang="en-US" altLang="zh-TW" sz="20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altLang="zh-TW" sz="20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rad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altLang="zh-TW" sz="20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zh-TW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TW" sz="2000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</m:acc>
                                </m:e>
                              </m:rad>
                            </m:e>
                          </m:d>
                        </m:e>
                        <m:sup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TW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ad>
                                <m:radPr>
                                  <m:degHide m:val="on"/>
                                  <m:ctrlPr>
                                    <a:rPr lang="en-US" altLang="zh-TW" sz="20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altLang="zh-TW" sz="200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rad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altLang="zh-TW" sz="20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zh-TW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TW" sz="2000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</m:acc>
                                </m:e>
                              </m:rad>
                            </m:e>
                          </m:d>
                        </m:e>
                        <m:sup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=0.0375</m:t>
                      </m:r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43" name="矩形 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9788" y="3948896"/>
                <a:ext cx="4366965" cy="943143"/>
              </a:xfrm>
              <a:prstGeom prst="rect">
                <a:avLst/>
              </a:prstGeom>
              <a:blipFill rotWithShape="0">
                <a:blip r:embed="rId8"/>
                <a:stretch>
                  <a:fillRect t="-259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94299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5954043"/>
              </p:ext>
            </p:extLst>
          </p:nvPr>
        </p:nvGraphicFramePr>
        <p:xfrm>
          <a:off x="6102927" y="2716678"/>
          <a:ext cx="3780000" cy="378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0000"/>
                <a:gridCol w="1260000"/>
                <a:gridCol w="1260000"/>
              </a:tblGrid>
              <a:tr h="1260000">
                <a:tc>
                  <a:txBody>
                    <a:bodyPr/>
                    <a:lstStyle/>
                    <a:p>
                      <a:pPr algn="ctr"/>
                      <a:endParaRPr lang="zh-TW" altLang="en-US" sz="2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260000">
                <a:tc>
                  <a:txBody>
                    <a:bodyPr/>
                    <a:lstStyle/>
                    <a:p>
                      <a:pPr algn="ctr"/>
                      <a:endParaRPr lang="zh-TW" altLang="en-US" sz="2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260000">
                <a:tc>
                  <a:txBody>
                    <a:bodyPr/>
                    <a:lstStyle/>
                    <a:p>
                      <a:pPr algn="ctr"/>
                      <a:endParaRPr lang="zh-TW" altLang="en-US" sz="2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 smtClean="0"/>
              <a:t>YOLOv2</a:t>
            </a:r>
            <a:r>
              <a:rPr lang="zh-TW" altLang="en-US" dirty="0" smtClean="0"/>
              <a:t>後引入</a:t>
            </a:r>
            <a:r>
              <a:rPr lang="en-US" altLang="zh-TW" dirty="0" smtClean="0"/>
              <a:t>Anchor</a:t>
            </a:r>
            <a:r>
              <a:rPr lang="zh-TW" altLang="en-US" dirty="0" smtClean="0"/>
              <a:t>的想法</a:t>
            </a:r>
            <a:endParaRPr lang="zh-TW" altLang="en-US" dirty="0"/>
          </a:p>
        </p:txBody>
      </p:sp>
      <p:sp>
        <p:nvSpPr>
          <p:cNvPr id="6" name="矩形 5"/>
          <p:cNvSpPr/>
          <p:nvPr/>
        </p:nvSpPr>
        <p:spPr>
          <a:xfrm>
            <a:off x="7178713" y="3001638"/>
            <a:ext cx="1539434" cy="3332480"/>
          </a:xfrm>
          <a:prstGeom prst="rect">
            <a:avLst/>
          </a:prstGeom>
          <a:noFill/>
          <a:ln w="63500">
            <a:solidFill>
              <a:srgbClr val="F70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6838224" y="3778077"/>
            <a:ext cx="2220411" cy="1791374"/>
          </a:xfrm>
          <a:prstGeom prst="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/>
          <p:cNvSpPr/>
          <p:nvPr/>
        </p:nvSpPr>
        <p:spPr>
          <a:xfrm>
            <a:off x="6688429" y="3401996"/>
            <a:ext cx="2520000" cy="2520000"/>
          </a:xfrm>
          <a:prstGeom prst="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608167" y="1647239"/>
            <a:ext cx="10752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dirty="0"/>
              <a:t>在</a:t>
            </a:r>
            <a:r>
              <a:rPr lang="zh-TW" altLang="en-US" sz="3600" dirty="0" smtClean="0"/>
              <a:t>最後預測的</a:t>
            </a:r>
            <a:r>
              <a:rPr lang="en-US" altLang="zh-TW" sz="3600" dirty="0" smtClean="0"/>
              <a:t>S*S</a:t>
            </a:r>
            <a:r>
              <a:rPr lang="zh-TW" altLang="en-US" sz="3600" dirty="0" smtClean="0"/>
              <a:t> 的每個</a:t>
            </a:r>
            <a:r>
              <a:rPr lang="en-US" altLang="zh-TW" sz="3600" dirty="0" smtClean="0"/>
              <a:t>grid</a:t>
            </a:r>
            <a:r>
              <a:rPr lang="zh-TW" altLang="en-US" sz="3600" dirty="0" smtClean="0"/>
              <a:t> </a:t>
            </a:r>
            <a:r>
              <a:rPr lang="en-US" altLang="zh-TW" sz="3600" dirty="0" smtClean="0"/>
              <a:t>cell</a:t>
            </a:r>
            <a:r>
              <a:rPr lang="zh-TW" altLang="en-US" sz="3600" dirty="0" smtClean="0"/>
              <a:t>都預設幾個</a:t>
            </a:r>
            <a:r>
              <a:rPr lang="en-US" altLang="zh-TW" sz="3600" dirty="0" smtClean="0"/>
              <a:t>Anchors</a:t>
            </a:r>
            <a:r>
              <a:rPr lang="zh-TW" altLang="en-US" sz="3600" dirty="0" smtClean="0"/>
              <a:t>。</a:t>
            </a:r>
            <a:endParaRPr lang="en-US" altLang="zh-TW" sz="3600" dirty="0" smtClean="0"/>
          </a:p>
        </p:txBody>
      </p:sp>
      <p:sp>
        <p:nvSpPr>
          <p:cNvPr id="9" name="矩形 8"/>
          <p:cNvSpPr/>
          <p:nvPr/>
        </p:nvSpPr>
        <p:spPr>
          <a:xfrm>
            <a:off x="822271" y="2796836"/>
            <a:ext cx="4790374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3200" dirty="0" smtClean="0"/>
              <a:t>範例</a:t>
            </a:r>
            <a:r>
              <a:rPr lang="zh-TW" altLang="en-US" sz="3200" dirty="0"/>
              <a:t>為</a:t>
            </a:r>
            <a:r>
              <a:rPr lang="en-US" altLang="zh-TW" sz="3200" dirty="0"/>
              <a:t>3*3</a:t>
            </a:r>
            <a:r>
              <a:rPr lang="zh-TW" altLang="en-US" sz="3200" dirty="0"/>
              <a:t>的特徵圖，共有</a:t>
            </a:r>
            <a:r>
              <a:rPr lang="en-US" altLang="zh-TW" sz="3200" dirty="0"/>
              <a:t>9</a:t>
            </a:r>
            <a:r>
              <a:rPr lang="zh-TW" altLang="en-US" sz="3200" dirty="0"/>
              <a:t>個</a:t>
            </a:r>
            <a:r>
              <a:rPr lang="en-US" altLang="zh-TW" sz="3200" dirty="0"/>
              <a:t>grid cells</a:t>
            </a:r>
            <a:r>
              <a:rPr lang="zh-TW" altLang="en-US" sz="3200" dirty="0"/>
              <a:t>，每個</a:t>
            </a:r>
            <a:r>
              <a:rPr lang="en-US" altLang="zh-TW" sz="3200" dirty="0"/>
              <a:t>cell</a:t>
            </a:r>
            <a:r>
              <a:rPr lang="zh-TW" altLang="en-US" sz="3200" dirty="0"/>
              <a:t>內預設</a:t>
            </a:r>
            <a:r>
              <a:rPr lang="en-US" altLang="zh-TW" sz="3200" dirty="0"/>
              <a:t>3</a:t>
            </a:r>
            <a:r>
              <a:rPr lang="zh-TW" altLang="en-US" sz="3200" dirty="0"/>
              <a:t>個</a:t>
            </a:r>
            <a:r>
              <a:rPr lang="en-US" altLang="zh-TW" sz="3200" dirty="0"/>
              <a:t>anchors</a:t>
            </a:r>
            <a:r>
              <a:rPr lang="zh-TW" altLang="en-US" sz="3200" dirty="0"/>
              <a:t> </a:t>
            </a:r>
            <a:r>
              <a:rPr lang="en-US" altLang="zh-TW" sz="3200" dirty="0"/>
              <a:t>(</a:t>
            </a:r>
            <a:r>
              <a:rPr lang="zh-TW" altLang="en-US" sz="3200" dirty="0"/>
              <a:t>紅色、黃色和藍色框 </a:t>
            </a:r>
            <a:r>
              <a:rPr lang="en-US" altLang="zh-TW" sz="3200" dirty="0"/>
              <a:t>)</a:t>
            </a:r>
            <a:endParaRPr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224433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7938144"/>
              </p:ext>
            </p:extLst>
          </p:nvPr>
        </p:nvGraphicFramePr>
        <p:xfrm>
          <a:off x="845127" y="2174889"/>
          <a:ext cx="3780000" cy="378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0000"/>
                <a:gridCol w="1260000"/>
                <a:gridCol w="1260000"/>
              </a:tblGrid>
              <a:tr h="1260000">
                <a:tc>
                  <a:txBody>
                    <a:bodyPr/>
                    <a:lstStyle/>
                    <a:p>
                      <a:pPr algn="ctr"/>
                      <a:endParaRPr lang="zh-TW" altLang="en-US" sz="2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260000">
                <a:tc>
                  <a:txBody>
                    <a:bodyPr/>
                    <a:lstStyle/>
                    <a:p>
                      <a:pPr algn="ctr"/>
                      <a:endParaRPr lang="zh-TW" altLang="en-US" sz="2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260000">
                <a:tc>
                  <a:txBody>
                    <a:bodyPr/>
                    <a:lstStyle/>
                    <a:p>
                      <a:pPr algn="ctr"/>
                      <a:endParaRPr lang="zh-TW" altLang="en-US" sz="2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 smtClean="0"/>
              <a:t>YOLOv2</a:t>
            </a:r>
            <a:r>
              <a:rPr lang="zh-TW" altLang="en-US" dirty="0" smtClean="0"/>
              <a:t>後引入</a:t>
            </a:r>
            <a:r>
              <a:rPr lang="en-US" altLang="zh-TW" dirty="0" smtClean="0"/>
              <a:t>Anchor</a:t>
            </a:r>
            <a:r>
              <a:rPr lang="zh-TW" altLang="en-US" dirty="0" smtClean="0"/>
              <a:t>的想法</a:t>
            </a:r>
            <a:endParaRPr lang="zh-TW" altLang="en-US" dirty="0"/>
          </a:p>
        </p:txBody>
      </p:sp>
      <p:sp>
        <p:nvSpPr>
          <p:cNvPr id="6" name="矩形 5"/>
          <p:cNvSpPr/>
          <p:nvPr/>
        </p:nvSpPr>
        <p:spPr>
          <a:xfrm>
            <a:off x="1920913" y="2459849"/>
            <a:ext cx="1539434" cy="3332480"/>
          </a:xfrm>
          <a:prstGeom prst="rect">
            <a:avLst/>
          </a:prstGeom>
          <a:noFill/>
          <a:ln w="63500">
            <a:solidFill>
              <a:srgbClr val="F70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1580424" y="3236288"/>
            <a:ext cx="2220411" cy="1791374"/>
          </a:xfrm>
          <a:prstGeom prst="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/>
          <p:cNvSpPr/>
          <p:nvPr/>
        </p:nvSpPr>
        <p:spPr>
          <a:xfrm>
            <a:off x="1430629" y="2860207"/>
            <a:ext cx="2520000" cy="2520000"/>
          </a:xfrm>
          <a:prstGeom prst="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13" name="表格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275520"/>
              </p:ext>
            </p:extLst>
          </p:nvPr>
        </p:nvGraphicFramePr>
        <p:xfrm>
          <a:off x="7096200" y="1944187"/>
          <a:ext cx="3780000" cy="378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0000"/>
                <a:gridCol w="1260000"/>
                <a:gridCol w="1260000"/>
              </a:tblGrid>
              <a:tr h="1260000">
                <a:tc>
                  <a:txBody>
                    <a:bodyPr/>
                    <a:lstStyle/>
                    <a:p>
                      <a:pPr algn="ctr"/>
                      <a:endParaRPr lang="zh-TW" altLang="en-US" sz="2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260000">
                <a:tc>
                  <a:txBody>
                    <a:bodyPr/>
                    <a:lstStyle/>
                    <a:p>
                      <a:pPr algn="ctr"/>
                      <a:endParaRPr lang="zh-TW" altLang="en-US" sz="2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260000">
                <a:tc>
                  <a:txBody>
                    <a:bodyPr/>
                    <a:lstStyle/>
                    <a:p>
                      <a:pPr algn="ctr"/>
                      <a:endParaRPr lang="zh-TW" altLang="en-US" sz="2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</a:tbl>
          </a:graphicData>
        </a:graphic>
      </p:graphicFrame>
      <p:grpSp>
        <p:nvGrpSpPr>
          <p:cNvPr id="3" name="群組 2"/>
          <p:cNvGrpSpPr/>
          <p:nvPr/>
        </p:nvGrpSpPr>
        <p:grpSpPr>
          <a:xfrm>
            <a:off x="8986200" y="3483265"/>
            <a:ext cx="2520000" cy="3332480"/>
            <a:chOff x="6490695" y="2722880"/>
            <a:chExt cx="2520000" cy="3332480"/>
          </a:xfrm>
        </p:grpSpPr>
        <p:sp>
          <p:nvSpPr>
            <p:cNvPr id="15" name="矩形 14"/>
            <p:cNvSpPr/>
            <p:nvPr/>
          </p:nvSpPr>
          <p:spPr>
            <a:xfrm>
              <a:off x="6980979" y="2722880"/>
              <a:ext cx="1539434" cy="3332480"/>
            </a:xfrm>
            <a:prstGeom prst="rect">
              <a:avLst/>
            </a:prstGeom>
            <a:noFill/>
            <a:ln w="63500">
              <a:solidFill>
                <a:srgbClr val="F70A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" name="矩形 15"/>
            <p:cNvSpPr/>
            <p:nvPr/>
          </p:nvSpPr>
          <p:spPr>
            <a:xfrm>
              <a:off x="6640490" y="3499319"/>
              <a:ext cx="2220411" cy="1791374"/>
            </a:xfrm>
            <a:prstGeom prst="rect">
              <a:avLst/>
            </a:prstGeom>
            <a:noFill/>
            <a:ln w="635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" name="矩形 16"/>
            <p:cNvSpPr/>
            <p:nvPr/>
          </p:nvSpPr>
          <p:spPr>
            <a:xfrm>
              <a:off x="6490695" y="3123238"/>
              <a:ext cx="2520000" cy="2520000"/>
            </a:xfrm>
            <a:prstGeom prst="rect">
              <a:avLst/>
            </a:prstGeom>
            <a:noFill/>
            <a:ln w="635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7" name="文字方塊 6"/>
          <p:cNvSpPr txBox="1"/>
          <p:nvPr/>
        </p:nvSpPr>
        <p:spPr>
          <a:xfrm>
            <a:off x="5538999" y="3697637"/>
            <a:ext cx="6935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dirty="0" smtClean="0"/>
              <a:t>…</a:t>
            </a:r>
            <a:endParaRPr lang="zh-TW" altLang="en-US" sz="3600" dirty="0"/>
          </a:p>
        </p:txBody>
      </p:sp>
      <p:sp>
        <p:nvSpPr>
          <p:cNvPr id="8" name="文字方塊 7"/>
          <p:cNvSpPr txBox="1"/>
          <p:nvPr/>
        </p:nvSpPr>
        <p:spPr>
          <a:xfrm>
            <a:off x="664660" y="1355308"/>
            <a:ext cx="107899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/>
              <a:t>在</a:t>
            </a:r>
            <a:r>
              <a:rPr lang="zh-TW" altLang="en-US" sz="2800" dirty="0" smtClean="0"/>
              <a:t>最後預測的</a:t>
            </a:r>
            <a:r>
              <a:rPr lang="en-US" altLang="zh-TW" sz="2800" dirty="0" smtClean="0"/>
              <a:t>S*S</a:t>
            </a:r>
            <a:r>
              <a:rPr lang="zh-TW" altLang="en-US" sz="2800" dirty="0" smtClean="0"/>
              <a:t> 的每個</a:t>
            </a:r>
            <a:r>
              <a:rPr lang="en-US" altLang="zh-TW" sz="2800" dirty="0" smtClean="0"/>
              <a:t>grid</a:t>
            </a:r>
            <a:r>
              <a:rPr lang="zh-TW" altLang="en-US" sz="2800" dirty="0" smtClean="0"/>
              <a:t> </a:t>
            </a:r>
            <a:r>
              <a:rPr lang="en-US" altLang="zh-TW" sz="2800" dirty="0" smtClean="0"/>
              <a:t>cell</a:t>
            </a:r>
            <a:r>
              <a:rPr lang="zh-TW" altLang="en-US" sz="2800" dirty="0" smtClean="0"/>
              <a:t>都預設幾個</a:t>
            </a:r>
            <a:r>
              <a:rPr lang="en-US" altLang="zh-TW" sz="2800" dirty="0" smtClean="0"/>
              <a:t>anchors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320434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貓奴必收！超人氣七隻「網紅貓」，是你下班的舒壓良藥｜女人迷Womany"/>
          <p:cNvPicPr>
            <a:picLocks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022939" y="2853237"/>
            <a:ext cx="3780000" cy="37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0" name="表格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3421411"/>
              </p:ext>
            </p:extLst>
          </p:nvPr>
        </p:nvGraphicFramePr>
        <p:xfrm>
          <a:off x="7022939" y="2851369"/>
          <a:ext cx="3780000" cy="378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0000"/>
                <a:gridCol w="1260000"/>
                <a:gridCol w="1260000"/>
              </a:tblGrid>
              <a:tr h="1260000">
                <a:tc>
                  <a:txBody>
                    <a:bodyPr/>
                    <a:lstStyle/>
                    <a:p>
                      <a:pPr algn="ctr"/>
                      <a:endParaRPr lang="zh-TW" altLang="en-US" sz="2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260000">
                <a:tc>
                  <a:txBody>
                    <a:bodyPr/>
                    <a:lstStyle/>
                    <a:p>
                      <a:pPr algn="ctr"/>
                      <a:endParaRPr lang="zh-TW" altLang="en-US" sz="2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260000">
                <a:tc>
                  <a:txBody>
                    <a:bodyPr/>
                    <a:lstStyle/>
                    <a:p>
                      <a:pPr algn="ctr"/>
                      <a:endParaRPr lang="zh-TW" altLang="en-US" sz="2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 smtClean="0"/>
              <a:t>YOLOv2</a:t>
            </a:r>
            <a:r>
              <a:rPr lang="zh-TW" altLang="en-US" dirty="0" smtClean="0"/>
              <a:t>後引入</a:t>
            </a:r>
            <a:r>
              <a:rPr lang="en-US" altLang="zh-TW" dirty="0" smtClean="0"/>
              <a:t>Anchor</a:t>
            </a:r>
            <a:r>
              <a:rPr lang="zh-TW" altLang="en-US" dirty="0" smtClean="0"/>
              <a:t>的想法</a:t>
            </a:r>
            <a:endParaRPr lang="zh-TW" altLang="en-US" dirty="0"/>
          </a:p>
        </p:txBody>
      </p:sp>
      <p:pic>
        <p:nvPicPr>
          <p:cNvPr id="4" name="圖片 3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845127" y="2846001"/>
            <a:ext cx="3780000" cy="3780000"/>
          </a:xfrm>
          <a:prstGeom prst="rect">
            <a:avLst/>
          </a:prstGeom>
        </p:spPr>
      </p:pic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0827329"/>
              </p:ext>
            </p:extLst>
          </p:nvPr>
        </p:nvGraphicFramePr>
        <p:xfrm>
          <a:off x="845127" y="2871019"/>
          <a:ext cx="3780000" cy="378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0000"/>
                <a:gridCol w="1260000"/>
                <a:gridCol w="1260000"/>
              </a:tblGrid>
              <a:tr h="1260000">
                <a:tc>
                  <a:txBody>
                    <a:bodyPr/>
                    <a:lstStyle/>
                    <a:p>
                      <a:pPr algn="ctr"/>
                      <a:endParaRPr lang="zh-TW" altLang="en-US" sz="2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260000">
                <a:tc>
                  <a:txBody>
                    <a:bodyPr/>
                    <a:lstStyle/>
                    <a:p>
                      <a:pPr algn="ctr"/>
                      <a:endParaRPr lang="zh-TW" altLang="en-US" sz="2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260000">
                <a:tc>
                  <a:txBody>
                    <a:bodyPr/>
                    <a:lstStyle/>
                    <a:p>
                      <a:pPr algn="ctr"/>
                      <a:endParaRPr lang="zh-TW" altLang="en-US" sz="2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6" name="矩形 5"/>
          <p:cNvSpPr/>
          <p:nvPr/>
        </p:nvSpPr>
        <p:spPr>
          <a:xfrm>
            <a:off x="1920913" y="3155979"/>
            <a:ext cx="1539434" cy="3332480"/>
          </a:xfrm>
          <a:prstGeom prst="rect">
            <a:avLst/>
          </a:prstGeom>
          <a:noFill/>
          <a:ln w="63500">
            <a:solidFill>
              <a:srgbClr val="F70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1580424" y="3932418"/>
            <a:ext cx="2220411" cy="1791374"/>
          </a:xfrm>
          <a:prstGeom prst="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/>
          <p:cNvSpPr/>
          <p:nvPr/>
        </p:nvSpPr>
        <p:spPr>
          <a:xfrm>
            <a:off x="1430629" y="3556337"/>
            <a:ext cx="2520000" cy="2520000"/>
          </a:xfrm>
          <a:prstGeom prst="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矩形 20"/>
          <p:cNvSpPr/>
          <p:nvPr/>
        </p:nvSpPr>
        <p:spPr>
          <a:xfrm>
            <a:off x="8098725" y="3136329"/>
            <a:ext cx="1539434" cy="3332480"/>
          </a:xfrm>
          <a:prstGeom prst="rect">
            <a:avLst/>
          </a:prstGeom>
          <a:noFill/>
          <a:ln w="63500">
            <a:solidFill>
              <a:srgbClr val="F70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矩形 21"/>
          <p:cNvSpPr/>
          <p:nvPr/>
        </p:nvSpPr>
        <p:spPr>
          <a:xfrm>
            <a:off x="7758236" y="3912768"/>
            <a:ext cx="2220411" cy="1791374"/>
          </a:xfrm>
          <a:prstGeom prst="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矩形 22"/>
          <p:cNvSpPr/>
          <p:nvPr/>
        </p:nvSpPr>
        <p:spPr>
          <a:xfrm>
            <a:off x="7608441" y="3536687"/>
            <a:ext cx="2520000" cy="2520000"/>
          </a:xfrm>
          <a:prstGeom prst="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/>
          <p:cNvSpPr/>
          <p:nvPr/>
        </p:nvSpPr>
        <p:spPr>
          <a:xfrm>
            <a:off x="562249" y="1521450"/>
            <a:ext cx="1108135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400" dirty="0"/>
              <a:t>不同的</a:t>
            </a:r>
            <a:r>
              <a:rPr lang="zh-TW" altLang="en-US" sz="2400" dirty="0" smtClean="0"/>
              <a:t>物件</a:t>
            </a:r>
            <a:r>
              <a:rPr lang="zh-TW" altLang="en-US" sz="2400" dirty="0"/>
              <a:t>大小</a:t>
            </a:r>
            <a:r>
              <a:rPr lang="zh-TW" altLang="en-US" sz="2400" dirty="0" smtClean="0"/>
              <a:t>用不同</a:t>
            </a:r>
            <a:r>
              <a:rPr lang="en-US" altLang="zh-TW" sz="2400" dirty="0" smtClean="0"/>
              <a:t>anchors</a:t>
            </a:r>
            <a:r>
              <a:rPr lang="zh-TW" altLang="en-US" sz="2400" dirty="0" smtClean="0"/>
              <a:t>去</a:t>
            </a:r>
            <a:r>
              <a:rPr lang="en-US" altLang="zh-TW" sz="2400" dirty="0" smtClean="0"/>
              <a:t>Fit</a:t>
            </a:r>
            <a:r>
              <a:rPr lang="zh-TW" altLang="en-US" sz="2400" dirty="0" smtClean="0"/>
              <a:t>，所以我們在預測的時候只要去調整</a:t>
            </a:r>
            <a:r>
              <a:rPr lang="en-US" altLang="zh-TW" sz="2400" dirty="0" smtClean="0"/>
              <a:t>Anchor</a:t>
            </a:r>
            <a:r>
              <a:rPr lang="zh-TW" altLang="en-US" sz="2400" dirty="0" smtClean="0"/>
              <a:t>的大小來</a:t>
            </a:r>
            <a:r>
              <a:rPr lang="en-US" altLang="zh-TW" sz="2400" dirty="0" smtClean="0"/>
              <a:t>Fit</a:t>
            </a:r>
            <a:r>
              <a:rPr lang="zh-TW" altLang="en-US" sz="2400" dirty="0" smtClean="0"/>
              <a:t>物件就好。</a:t>
            </a:r>
            <a:endParaRPr lang="zh-TW" altLang="en-US" sz="2400" dirty="0"/>
          </a:p>
        </p:txBody>
      </p:sp>
      <p:sp>
        <p:nvSpPr>
          <p:cNvPr id="25" name="矩形 24"/>
          <p:cNvSpPr/>
          <p:nvPr/>
        </p:nvSpPr>
        <p:spPr>
          <a:xfrm>
            <a:off x="7255173" y="2364956"/>
            <a:ext cx="354776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dirty="0" smtClean="0"/>
              <a:t>黃色的</a:t>
            </a:r>
            <a:r>
              <a:rPr lang="en-US" altLang="zh-TW" sz="2400" dirty="0" smtClean="0"/>
              <a:t>Anchor</a:t>
            </a:r>
            <a:r>
              <a:rPr lang="zh-TW" altLang="en-US" sz="2400" dirty="0" smtClean="0"/>
              <a:t>比較適合貓</a:t>
            </a:r>
            <a:endParaRPr lang="zh-TW" altLang="en-US" sz="2400" dirty="0"/>
          </a:p>
        </p:txBody>
      </p:sp>
      <p:sp>
        <p:nvSpPr>
          <p:cNvPr id="27" name="矩形 26"/>
          <p:cNvSpPr/>
          <p:nvPr/>
        </p:nvSpPr>
        <p:spPr>
          <a:xfrm>
            <a:off x="916746" y="2415202"/>
            <a:ext cx="354776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dirty="0" smtClean="0"/>
              <a:t>紅色的</a:t>
            </a:r>
            <a:r>
              <a:rPr lang="en-US" altLang="zh-TW" sz="2400" dirty="0" smtClean="0"/>
              <a:t>Anchor</a:t>
            </a:r>
            <a:r>
              <a:rPr lang="zh-TW" altLang="en-US" sz="2400" dirty="0" smtClean="0"/>
              <a:t>比較適合狗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621561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 smtClean="0"/>
              <a:t>YOLOv2</a:t>
            </a:r>
            <a:r>
              <a:rPr lang="zh-TW" altLang="en-US" dirty="0" smtClean="0"/>
              <a:t>後引入</a:t>
            </a:r>
            <a:r>
              <a:rPr lang="en-US" altLang="zh-TW" dirty="0" smtClean="0"/>
              <a:t>Anchor</a:t>
            </a:r>
            <a:r>
              <a:rPr lang="zh-TW" altLang="en-US" dirty="0" smtClean="0"/>
              <a:t>的想法</a:t>
            </a:r>
            <a:endParaRPr lang="zh-TW" altLang="en-US" dirty="0"/>
          </a:p>
        </p:txBody>
      </p:sp>
      <p:pic>
        <p:nvPicPr>
          <p:cNvPr id="4" name="圖片 3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7747226" y="2820467"/>
            <a:ext cx="3780000" cy="3780000"/>
          </a:xfrm>
          <a:prstGeom prst="rect">
            <a:avLst/>
          </a:prstGeom>
        </p:spPr>
      </p:pic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2766846"/>
              </p:ext>
            </p:extLst>
          </p:nvPr>
        </p:nvGraphicFramePr>
        <p:xfrm>
          <a:off x="7747226" y="2845485"/>
          <a:ext cx="3780000" cy="378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0000"/>
                <a:gridCol w="1260000"/>
                <a:gridCol w="1260000"/>
              </a:tblGrid>
              <a:tr h="1260000">
                <a:tc>
                  <a:txBody>
                    <a:bodyPr/>
                    <a:lstStyle/>
                    <a:p>
                      <a:pPr algn="ctr"/>
                      <a:endParaRPr lang="zh-TW" altLang="en-US" sz="2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260000">
                <a:tc>
                  <a:txBody>
                    <a:bodyPr/>
                    <a:lstStyle/>
                    <a:p>
                      <a:pPr algn="ctr"/>
                      <a:endParaRPr lang="zh-TW" altLang="en-US" sz="2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260000">
                <a:tc>
                  <a:txBody>
                    <a:bodyPr/>
                    <a:lstStyle/>
                    <a:p>
                      <a:pPr algn="ctr"/>
                      <a:endParaRPr lang="zh-TW" altLang="en-US" sz="2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6" name="矩形 5"/>
          <p:cNvSpPr/>
          <p:nvPr/>
        </p:nvSpPr>
        <p:spPr>
          <a:xfrm>
            <a:off x="8823012" y="3130445"/>
            <a:ext cx="1539434" cy="3332480"/>
          </a:xfrm>
          <a:prstGeom prst="rect">
            <a:avLst/>
          </a:prstGeom>
          <a:noFill/>
          <a:ln w="63500">
            <a:solidFill>
              <a:srgbClr val="F70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/>
          <p:cNvSpPr/>
          <p:nvPr/>
        </p:nvSpPr>
        <p:spPr>
          <a:xfrm>
            <a:off x="562249" y="1521450"/>
            <a:ext cx="1108135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400" dirty="0"/>
              <a:t>不同的</a:t>
            </a:r>
            <a:r>
              <a:rPr lang="zh-TW" altLang="en-US" sz="2400" dirty="0" smtClean="0"/>
              <a:t>物件</a:t>
            </a:r>
            <a:r>
              <a:rPr lang="zh-TW" altLang="en-US" sz="2400" dirty="0"/>
              <a:t>大小</a:t>
            </a:r>
            <a:r>
              <a:rPr lang="zh-TW" altLang="en-US" sz="2400" dirty="0" smtClean="0"/>
              <a:t>用不同</a:t>
            </a:r>
            <a:r>
              <a:rPr lang="en-US" altLang="zh-TW" sz="2400" dirty="0" smtClean="0"/>
              <a:t>anchors</a:t>
            </a:r>
            <a:r>
              <a:rPr lang="zh-TW" altLang="en-US" sz="2400" dirty="0" smtClean="0"/>
              <a:t>去</a:t>
            </a:r>
            <a:r>
              <a:rPr lang="en-US" altLang="zh-TW" sz="2400" dirty="0" smtClean="0"/>
              <a:t>Fit</a:t>
            </a:r>
            <a:r>
              <a:rPr lang="zh-TW" altLang="en-US" sz="2400" dirty="0" smtClean="0"/>
              <a:t>，所以我們在預測的時候只要去調整</a:t>
            </a:r>
            <a:r>
              <a:rPr lang="en-US" altLang="zh-TW" sz="2400" dirty="0" smtClean="0"/>
              <a:t>Anchor</a:t>
            </a:r>
            <a:r>
              <a:rPr lang="zh-TW" altLang="en-US" sz="2400" dirty="0" smtClean="0"/>
              <a:t>的大小來</a:t>
            </a:r>
            <a:r>
              <a:rPr lang="en-US" altLang="zh-TW" sz="2400" dirty="0" smtClean="0"/>
              <a:t>Fit</a:t>
            </a:r>
            <a:r>
              <a:rPr lang="zh-TW" altLang="en-US" sz="2400" dirty="0" smtClean="0"/>
              <a:t>物件就好。</a:t>
            </a:r>
            <a:endParaRPr lang="zh-TW" altLang="en-US" sz="2400" dirty="0"/>
          </a:p>
        </p:txBody>
      </p:sp>
      <p:sp>
        <p:nvSpPr>
          <p:cNvPr id="16" name="矩形 15"/>
          <p:cNvSpPr/>
          <p:nvPr/>
        </p:nvSpPr>
        <p:spPr>
          <a:xfrm>
            <a:off x="8508052" y="3282132"/>
            <a:ext cx="1834074" cy="3249564"/>
          </a:xfrm>
          <a:prstGeom prst="rect">
            <a:avLst/>
          </a:prstGeom>
          <a:noFill/>
          <a:ln w="63500">
            <a:solidFill>
              <a:srgbClr val="F70A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" name="直線單箭頭接點 6"/>
          <p:cNvCxnSpPr/>
          <p:nvPr/>
        </p:nvCxnSpPr>
        <p:spPr>
          <a:xfrm flipH="1">
            <a:off x="9651014" y="3178975"/>
            <a:ext cx="264160" cy="68771"/>
          </a:xfrm>
          <a:prstGeom prst="straightConnector1">
            <a:avLst/>
          </a:prstGeom>
          <a:ln w="34925">
            <a:solidFill>
              <a:srgbClr val="F70A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 25"/>
          <p:cNvSpPr/>
          <p:nvPr/>
        </p:nvSpPr>
        <p:spPr>
          <a:xfrm>
            <a:off x="7207669" y="2376604"/>
            <a:ext cx="485911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2000" dirty="0" smtClean="0"/>
              <a:t>紅色</a:t>
            </a:r>
            <a:r>
              <a:rPr lang="en-US" altLang="zh-TW" sz="2000" dirty="0" smtClean="0"/>
              <a:t>anchor</a:t>
            </a:r>
            <a:r>
              <a:rPr lang="zh-TW" altLang="en-US" sz="2000" dirty="0" smtClean="0"/>
              <a:t>高縮小一點，往左下移動一點</a:t>
            </a:r>
            <a:endParaRPr lang="zh-TW" altLang="en-US" sz="2000" dirty="0"/>
          </a:p>
        </p:txBody>
      </p:sp>
      <p:pic>
        <p:nvPicPr>
          <p:cNvPr id="28" name="圖片 27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42152" y="2821994"/>
            <a:ext cx="3780000" cy="3780000"/>
          </a:xfrm>
          <a:prstGeom prst="rect">
            <a:avLst/>
          </a:prstGeom>
        </p:spPr>
      </p:pic>
      <p:graphicFrame>
        <p:nvGraphicFramePr>
          <p:cNvPr id="29" name="表格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4900386"/>
              </p:ext>
            </p:extLst>
          </p:nvPr>
        </p:nvGraphicFramePr>
        <p:xfrm>
          <a:off x="642152" y="2847012"/>
          <a:ext cx="3780000" cy="378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0000"/>
                <a:gridCol w="1260000"/>
                <a:gridCol w="1260000"/>
              </a:tblGrid>
              <a:tr h="1260000">
                <a:tc>
                  <a:txBody>
                    <a:bodyPr/>
                    <a:lstStyle/>
                    <a:p>
                      <a:pPr algn="ctr"/>
                      <a:endParaRPr lang="zh-TW" altLang="en-US" sz="2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260000">
                <a:tc>
                  <a:txBody>
                    <a:bodyPr/>
                    <a:lstStyle/>
                    <a:p>
                      <a:pPr algn="ctr"/>
                      <a:endParaRPr lang="zh-TW" altLang="en-US" sz="2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260000">
                <a:tc>
                  <a:txBody>
                    <a:bodyPr/>
                    <a:lstStyle/>
                    <a:p>
                      <a:pPr algn="ctr"/>
                      <a:endParaRPr lang="zh-TW" altLang="en-US" sz="2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30" name="矩形 29"/>
          <p:cNvSpPr/>
          <p:nvPr/>
        </p:nvSpPr>
        <p:spPr>
          <a:xfrm>
            <a:off x="1717938" y="3131972"/>
            <a:ext cx="1539434" cy="3332480"/>
          </a:xfrm>
          <a:prstGeom prst="rect">
            <a:avLst/>
          </a:prstGeom>
          <a:noFill/>
          <a:ln w="63500">
            <a:solidFill>
              <a:srgbClr val="F70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矩形 30"/>
          <p:cNvSpPr/>
          <p:nvPr/>
        </p:nvSpPr>
        <p:spPr>
          <a:xfrm>
            <a:off x="1377449" y="3908411"/>
            <a:ext cx="2220411" cy="1791374"/>
          </a:xfrm>
          <a:prstGeom prst="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矩形 31"/>
          <p:cNvSpPr/>
          <p:nvPr/>
        </p:nvSpPr>
        <p:spPr>
          <a:xfrm>
            <a:off x="1227654" y="3532330"/>
            <a:ext cx="2520000" cy="2520000"/>
          </a:xfrm>
          <a:prstGeom prst="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矩形 32"/>
          <p:cNvSpPr/>
          <p:nvPr/>
        </p:nvSpPr>
        <p:spPr>
          <a:xfrm>
            <a:off x="713771" y="2391195"/>
            <a:ext cx="354776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dirty="0" smtClean="0"/>
              <a:t>紅色的</a:t>
            </a:r>
            <a:r>
              <a:rPr lang="en-US" altLang="zh-TW" sz="2400" dirty="0" smtClean="0"/>
              <a:t>Anchor</a:t>
            </a:r>
            <a:r>
              <a:rPr lang="zh-TW" altLang="en-US" sz="2400" dirty="0" smtClean="0"/>
              <a:t>比較適合狗</a:t>
            </a:r>
            <a:endParaRPr lang="zh-TW" altLang="en-US" sz="2400" dirty="0"/>
          </a:p>
        </p:txBody>
      </p:sp>
      <p:sp>
        <p:nvSpPr>
          <p:cNvPr id="11" name="向右箭號 10"/>
          <p:cNvSpPr/>
          <p:nvPr/>
        </p:nvSpPr>
        <p:spPr>
          <a:xfrm>
            <a:off x="5385759" y="4775160"/>
            <a:ext cx="1320703" cy="4745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矩形 33"/>
          <p:cNvSpPr/>
          <p:nvPr/>
        </p:nvSpPr>
        <p:spPr>
          <a:xfrm>
            <a:off x="4665029" y="4002581"/>
            <a:ext cx="295625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sz="2000" dirty="0" smtClean="0"/>
              <a:t>神經網路學習</a:t>
            </a:r>
            <a:endParaRPr lang="en-US" altLang="zh-TW" sz="2000" dirty="0" smtClean="0"/>
          </a:p>
          <a:p>
            <a:pPr algn="ctr"/>
            <a:r>
              <a:rPr lang="zh-TW" altLang="en-US" sz="2000" dirty="0" smtClean="0"/>
              <a:t>調整紅色的</a:t>
            </a:r>
            <a:r>
              <a:rPr lang="en-US" altLang="zh-TW" sz="2000" dirty="0" smtClean="0"/>
              <a:t>Anchor</a:t>
            </a:r>
            <a:r>
              <a:rPr lang="zh-TW" altLang="en-US" sz="2000" dirty="0" smtClean="0"/>
              <a:t>去</a:t>
            </a:r>
            <a:r>
              <a:rPr lang="en-US" altLang="zh-TW" sz="2000" dirty="0" smtClean="0"/>
              <a:t>fit</a:t>
            </a:r>
            <a:r>
              <a:rPr lang="zh-TW" altLang="en-US" sz="2000" dirty="0" smtClean="0"/>
              <a:t>狗</a:t>
            </a:r>
            <a:endParaRPr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181975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貓奴必收！超人氣七隻「網紅貓」，是你下班的舒壓良藥｜女人迷Womany"/>
          <p:cNvPicPr>
            <a:picLocks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720897" y="2848880"/>
            <a:ext cx="3780000" cy="37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0" name="表格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9320205"/>
              </p:ext>
            </p:extLst>
          </p:nvPr>
        </p:nvGraphicFramePr>
        <p:xfrm>
          <a:off x="7720897" y="2847012"/>
          <a:ext cx="3780000" cy="378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0000"/>
                <a:gridCol w="1260000"/>
                <a:gridCol w="1260000"/>
              </a:tblGrid>
              <a:tr h="1260000">
                <a:tc>
                  <a:txBody>
                    <a:bodyPr/>
                    <a:lstStyle/>
                    <a:p>
                      <a:pPr algn="ctr"/>
                      <a:endParaRPr lang="zh-TW" altLang="en-US" sz="2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260000">
                <a:tc>
                  <a:txBody>
                    <a:bodyPr/>
                    <a:lstStyle/>
                    <a:p>
                      <a:pPr algn="ctr"/>
                      <a:endParaRPr lang="zh-TW" altLang="en-US" sz="2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260000">
                <a:tc>
                  <a:txBody>
                    <a:bodyPr/>
                    <a:lstStyle/>
                    <a:p>
                      <a:pPr algn="ctr"/>
                      <a:endParaRPr lang="zh-TW" altLang="en-US" sz="2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 smtClean="0"/>
              <a:t>YOLOv2</a:t>
            </a:r>
            <a:r>
              <a:rPr lang="zh-TW" altLang="en-US" dirty="0" smtClean="0"/>
              <a:t>後引入</a:t>
            </a:r>
            <a:r>
              <a:rPr lang="en-US" altLang="zh-TW" dirty="0" smtClean="0"/>
              <a:t>Anchor</a:t>
            </a:r>
            <a:r>
              <a:rPr lang="zh-TW" altLang="en-US" dirty="0" smtClean="0"/>
              <a:t>的想法</a:t>
            </a:r>
            <a:endParaRPr lang="zh-TW" altLang="en-US" dirty="0"/>
          </a:p>
        </p:txBody>
      </p:sp>
      <p:sp>
        <p:nvSpPr>
          <p:cNvPr id="23" name="矩形 22"/>
          <p:cNvSpPr/>
          <p:nvPr/>
        </p:nvSpPr>
        <p:spPr>
          <a:xfrm>
            <a:off x="8306399" y="3532330"/>
            <a:ext cx="2520000" cy="2520000"/>
          </a:xfrm>
          <a:prstGeom prst="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/>
          <p:cNvSpPr/>
          <p:nvPr/>
        </p:nvSpPr>
        <p:spPr>
          <a:xfrm>
            <a:off x="562249" y="1521450"/>
            <a:ext cx="1108135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400" dirty="0"/>
              <a:t>不同的</a:t>
            </a:r>
            <a:r>
              <a:rPr lang="zh-TW" altLang="en-US" sz="2400" dirty="0" smtClean="0"/>
              <a:t>物件</a:t>
            </a:r>
            <a:r>
              <a:rPr lang="zh-TW" altLang="en-US" sz="2400" dirty="0"/>
              <a:t>大小</a:t>
            </a:r>
            <a:r>
              <a:rPr lang="zh-TW" altLang="en-US" sz="2400" dirty="0" smtClean="0"/>
              <a:t>用不同</a:t>
            </a:r>
            <a:r>
              <a:rPr lang="en-US" altLang="zh-TW" sz="2400" dirty="0" smtClean="0"/>
              <a:t>anchors</a:t>
            </a:r>
            <a:r>
              <a:rPr lang="zh-TW" altLang="en-US" sz="2400" dirty="0" smtClean="0"/>
              <a:t>去</a:t>
            </a:r>
            <a:r>
              <a:rPr lang="en-US" altLang="zh-TW" sz="2400" dirty="0" smtClean="0"/>
              <a:t>Fit</a:t>
            </a:r>
            <a:r>
              <a:rPr lang="zh-TW" altLang="en-US" sz="2400" dirty="0" smtClean="0"/>
              <a:t>，所以我們在預測的時候只要去調整</a:t>
            </a:r>
            <a:r>
              <a:rPr lang="en-US" altLang="zh-TW" sz="2400" dirty="0" smtClean="0"/>
              <a:t>Anchor</a:t>
            </a:r>
            <a:r>
              <a:rPr lang="zh-TW" altLang="en-US" sz="2400" dirty="0" smtClean="0"/>
              <a:t>的大小來</a:t>
            </a:r>
            <a:r>
              <a:rPr lang="en-US" altLang="zh-TW" sz="2400" dirty="0" smtClean="0"/>
              <a:t>Fit</a:t>
            </a:r>
            <a:r>
              <a:rPr lang="zh-TW" altLang="en-US" sz="2400" dirty="0" smtClean="0"/>
              <a:t>物件就好。</a:t>
            </a:r>
            <a:endParaRPr lang="zh-TW" altLang="en-US" sz="2400" dirty="0"/>
          </a:p>
        </p:txBody>
      </p:sp>
      <p:sp>
        <p:nvSpPr>
          <p:cNvPr id="25" name="矩形 24"/>
          <p:cNvSpPr/>
          <p:nvPr/>
        </p:nvSpPr>
        <p:spPr>
          <a:xfrm>
            <a:off x="7418928" y="2434330"/>
            <a:ext cx="450155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sz="2000" dirty="0" smtClean="0"/>
              <a:t>黃色</a:t>
            </a:r>
            <a:r>
              <a:rPr lang="en-US" altLang="zh-TW" sz="2000" dirty="0" smtClean="0"/>
              <a:t>anchor</a:t>
            </a:r>
            <a:r>
              <a:rPr lang="zh-TW" altLang="en-US" sz="2000" dirty="0" smtClean="0"/>
              <a:t>長寬放大一點，中心稍移動</a:t>
            </a:r>
            <a:endParaRPr lang="zh-TW" altLang="en-US" sz="2000" dirty="0"/>
          </a:p>
        </p:txBody>
      </p:sp>
      <p:sp>
        <p:nvSpPr>
          <p:cNvPr id="19" name="矩形 18"/>
          <p:cNvSpPr/>
          <p:nvPr/>
        </p:nvSpPr>
        <p:spPr>
          <a:xfrm>
            <a:off x="7953131" y="3234537"/>
            <a:ext cx="2745350" cy="2968143"/>
          </a:xfrm>
          <a:prstGeom prst="rect">
            <a:avLst/>
          </a:prstGeom>
          <a:noFill/>
          <a:ln w="63500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4" name="直線單箭頭接點 23"/>
          <p:cNvCxnSpPr>
            <a:stCxn id="23" idx="0"/>
          </p:cNvCxnSpPr>
          <p:nvPr/>
        </p:nvCxnSpPr>
        <p:spPr>
          <a:xfrm flipV="1">
            <a:off x="9566399" y="3303309"/>
            <a:ext cx="1362679" cy="229021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2" descr="貓奴必收！超人氣七隻「網紅貓」，是你下班的舒壓良藥｜女人迷Womany"/>
          <p:cNvPicPr>
            <a:picLocks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62249" y="2840665"/>
            <a:ext cx="3780000" cy="37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8" name="表格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4253557"/>
              </p:ext>
            </p:extLst>
          </p:nvPr>
        </p:nvGraphicFramePr>
        <p:xfrm>
          <a:off x="562249" y="2838797"/>
          <a:ext cx="3780000" cy="378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0000"/>
                <a:gridCol w="1260000"/>
                <a:gridCol w="1260000"/>
              </a:tblGrid>
              <a:tr h="1260000">
                <a:tc>
                  <a:txBody>
                    <a:bodyPr/>
                    <a:lstStyle/>
                    <a:p>
                      <a:pPr algn="ctr"/>
                      <a:endParaRPr lang="zh-TW" altLang="en-US" sz="2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260000">
                <a:tc>
                  <a:txBody>
                    <a:bodyPr/>
                    <a:lstStyle/>
                    <a:p>
                      <a:pPr algn="ctr"/>
                      <a:endParaRPr lang="zh-TW" altLang="en-US" sz="2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260000">
                <a:tc>
                  <a:txBody>
                    <a:bodyPr/>
                    <a:lstStyle/>
                    <a:p>
                      <a:pPr algn="ctr"/>
                      <a:endParaRPr lang="zh-TW" altLang="en-US" sz="2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21" name="矩形 20"/>
          <p:cNvSpPr/>
          <p:nvPr/>
        </p:nvSpPr>
        <p:spPr>
          <a:xfrm>
            <a:off x="1638035" y="3123757"/>
            <a:ext cx="1539434" cy="3332480"/>
          </a:xfrm>
          <a:prstGeom prst="rect">
            <a:avLst/>
          </a:prstGeom>
          <a:noFill/>
          <a:ln w="63500">
            <a:solidFill>
              <a:srgbClr val="F70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矩形 21"/>
          <p:cNvSpPr/>
          <p:nvPr/>
        </p:nvSpPr>
        <p:spPr>
          <a:xfrm>
            <a:off x="1297546" y="3900196"/>
            <a:ext cx="2220411" cy="1791374"/>
          </a:xfrm>
          <a:prstGeom prst="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矩形 26"/>
          <p:cNvSpPr/>
          <p:nvPr/>
        </p:nvSpPr>
        <p:spPr>
          <a:xfrm>
            <a:off x="1147751" y="3524115"/>
            <a:ext cx="2520000" cy="2520000"/>
          </a:xfrm>
          <a:prstGeom prst="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矩形 27"/>
          <p:cNvSpPr/>
          <p:nvPr/>
        </p:nvSpPr>
        <p:spPr>
          <a:xfrm>
            <a:off x="794483" y="2352384"/>
            <a:ext cx="354776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dirty="0" smtClean="0"/>
              <a:t>黃色的</a:t>
            </a:r>
            <a:r>
              <a:rPr lang="en-US" altLang="zh-TW" sz="2400" dirty="0" smtClean="0"/>
              <a:t>Anchor</a:t>
            </a:r>
            <a:r>
              <a:rPr lang="zh-TW" altLang="en-US" sz="2400" dirty="0" smtClean="0"/>
              <a:t>比較適合貓</a:t>
            </a:r>
            <a:endParaRPr lang="zh-TW" altLang="en-US" sz="2400" dirty="0"/>
          </a:p>
        </p:txBody>
      </p:sp>
      <p:sp>
        <p:nvSpPr>
          <p:cNvPr id="29" name="向右箭號 28"/>
          <p:cNvSpPr/>
          <p:nvPr/>
        </p:nvSpPr>
        <p:spPr>
          <a:xfrm>
            <a:off x="5385759" y="4775160"/>
            <a:ext cx="1320703" cy="4745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矩形 29"/>
          <p:cNvSpPr/>
          <p:nvPr/>
        </p:nvSpPr>
        <p:spPr>
          <a:xfrm>
            <a:off x="4665029" y="4002581"/>
            <a:ext cx="295625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sz="2000" dirty="0" smtClean="0"/>
              <a:t>神經網路學習</a:t>
            </a:r>
            <a:endParaRPr lang="en-US" altLang="zh-TW" sz="2000" dirty="0" smtClean="0"/>
          </a:p>
          <a:p>
            <a:pPr algn="ctr"/>
            <a:r>
              <a:rPr lang="zh-TW" altLang="en-US" sz="2000" dirty="0" smtClean="0"/>
              <a:t>調整黃色的</a:t>
            </a:r>
            <a:r>
              <a:rPr lang="en-US" altLang="zh-TW" sz="2000" dirty="0" smtClean="0"/>
              <a:t>Anchor</a:t>
            </a:r>
            <a:r>
              <a:rPr lang="zh-TW" altLang="en-US" sz="2000" dirty="0" smtClean="0"/>
              <a:t>去</a:t>
            </a:r>
            <a:r>
              <a:rPr lang="en-US" altLang="zh-TW" sz="2000" dirty="0" smtClean="0"/>
              <a:t>fit</a:t>
            </a:r>
            <a:r>
              <a:rPr lang="zh-TW" altLang="en-US" sz="2000" dirty="0"/>
              <a:t>貓</a:t>
            </a:r>
          </a:p>
        </p:txBody>
      </p:sp>
    </p:spTree>
    <p:extLst>
      <p:ext uri="{BB962C8B-B14F-4D97-AF65-F5344CB8AC3E}">
        <p14:creationId xmlns:p14="http://schemas.microsoft.com/office/powerpoint/2010/main" val="2865237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715930"/>
          </a:xfrm>
        </p:spPr>
        <p:txBody>
          <a:bodyPr/>
          <a:lstStyle/>
          <a:p>
            <a:pPr algn="ctr"/>
            <a:r>
              <a:rPr lang="en-US" altLang="zh-TW" dirty="0" smtClean="0"/>
              <a:t>YOLO</a:t>
            </a:r>
            <a:r>
              <a:rPr lang="zh-TW" altLang="en-US" dirty="0" smtClean="0"/>
              <a:t>如何推算物件座標和大小</a:t>
            </a:r>
            <a:endParaRPr lang="zh-TW" altLang="en-US" dirty="0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5919699"/>
              </p:ext>
            </p:extLst>
          </p:nvPr>
        </p:nvGraphicFramePr>
        <p:xfrm>
          <a:off x="777483" y="3007681"/>
          <a:ext cx="3780000" cy="378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0000"/>
                <a:gridCol w="1260000"/>
                <a:gridCol w="1260000"/>
              </a:tblGrid>
              <a:tr h="1260000">
                <a:tc>
                  <a:txBody>
                    <a:bodyPr/>
                    <a:lstStyle/>
                    <a:p>
                      <a:pPr algn="ctr"/>
                      <a:endParaRPr lang="zh-TW" altLang="en-US" sz="2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260000">
                <a:tc>
                  <a:txBody>
                    <a:bodyPr/>
                    <a:lstStyle/>
                    <a:p>
                      <a:pPr algn="ctr"/>
                      <a:endParaRPr lang="zh-TW" altLang="en-US" sz="2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260000">
                <a:tc>
                  <a:txBody>
                    <a:bodyPr/>
                    <a:lstStyle/>
                    <a:p>
                      <a:pPr algn="ctr"/>
                      <a:endParaRPr lang="zh-TW" altLang="en-US" sz="2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6" name="內容版面配置區 2"/>
          <p:cNvSpPr>
            <a:spLocks noGrp="1"/>
          </p:cNvSpPr>
          <p:nvPr>
            <p:ph idx="1"/>
          </p:nvPr>
        </p:nvSpPr>
        <p:spPr>
          <a:xfrm>
            <a:off x="845127" y="1402209"/>
            <a:ext cx="10515600" cy="1026157"/>
          </a:xfrm>
        </p:spPr>
        <p:txBody>
          <a:bodyPr/>
          <a:lstStyle/>
          <a:p>
            <a:r>
              <a:rPr lang="zh-TW" altLang="en-US" dirty="0" smtClean="0"/>
              <a:t>學習調整 </a:t>
            </a:r>
            <a:r>
              <a:rPr lang="en-US" altLang="zh-TW" dirty="0" smtClean="0"/>
              <a:t>Anchor</a:t>
            </a:r>
            <a:r>
              <a:rPr lang="zh-TW" altLang="en-US" dirty="0" smtClean="0"/>
              <a:t> </a:t>
            </a:r>
            <a:r>
              <a:rPr lang="en-US" altLang="zh-TW" dirty="0" smtClean="0"/>
              <a:t>(</a:t>
            </a:r>
            <a:r>
              <a:rPr lang="zh-TW" altLang="en-US" dirty="0" smtClean="0"/>
              <a:t>放大縮小和中心位移</a:t>
            </a:r>
            <a:r>
              <a:rPr lang="en-US" altLang="zh-TW" dirty="0" smtClean="0"/>
              <a:t>)</a:t>
            </a:r>
          </a:p>
          <a:p>
            <a:r>
              <a:rPr lang="en-US" altLang="zh-TW" b="1" dirty="0" smtClean="0">
                <a:solidFill>
                  <a:srgbClr val="C00000"/>
                </a:solidFill>
              </a:rPr>
              <a:t>YOLOv2</a:t>
            </a:r>
            <a:r>
              <a:rPr lang="zh-TW" altLang="en-US" b="1" dirty="0" smtClean="0">
                <a:solidFill>
                  <a:srgbClr val="C00000"/>
                </a:solidFill>
              </a:rPr>
              <a:t>↑</a:t>
            </a:r>
            <a:r>
              <a:rPr lang="en-US" altLang="zh-TW" b="1" dirty="0" smtClean="0">
                <a:solidFill>
                  <a:srgbClr val="C00000"/>
                </a:solidFill>
              </a:rPr>
              <a:t>:</a:t>
            </a:r>
            <a:r>
              <a:rPr lang="zh-TW" altLang="en-US" b="1" dirty="0" smtClean="0">
                <a:solidFill>
                  <a:srgbClr val="C00000"/>
                </a:solidFill>
              </a:rPr>
              <a:t> </a:t>
            </a:r>
            <a:r>
              <a:rPr lang="en-US" altLang="zh-TW" b="1" dirty="0" smtClean="0">
                <a:solidFill>
                  <a:srgbClr val="C00000"/>
                </a:solidFill>
              </a:rPr>
              <a:t>(Confidence</a:t>
            </a:r>
            <a:r>
              <a:rPr lang="en-US" altLang="zh-TW" b="1" dirty="0">
                <a:solidFill>
                  <a:srgbClr val="C00000"/>
                </a:solidFill>
              </a:rPr>
              <a:t>, </a:t>
            </a:r>
            <a:r>
              <a:rPr lang="en-US" altLang="zh-TW" b="1" dirty="0" err="1">
                <a:solidFill>
                  <a:srgbClr val="C00000"/>
                </a:solidFill>
              </a:rPr>
              <a:t>tx</a:t>
            </a:r>
            <a:r>
              <a:rPr lang="en-US" altLang="zh-TW" b="1" dirty="0">
                <a:solidFill>
                  <a:srgbClr val="C00000"/>
                </a:solidFill>
              </a:rPr>
              <a:t>, ty, </a:t>
            </a:r>
            <a:r>
              <a:rPr lang="en-US" altLang="zh-TW" b="1" dirty="0" err="1">
                <a:solidFill>
                  <a:srgbClr val="C00000"/>
                </a:solidFill>
              </a:rPr>
              <a:t>tw</a:t>
            </a:r>
            <a:r>
              <a:rPr lang="en-US" altLang="zh-TW" b="1" dirty="0">
                <a:solidFill>
                  <a:srgbClr val="C00000"/>
                </a:solidFill>
              </a:rPr>
              <a:t>, </a:t>
            </a:r>
            <a:r>
              <a:rPr lang="en-US" altLang="zh-TW" b="1" dirty="0" err="1">
                <a:solidFill>
                  <a:srgbClr val="C00000"/>
                </a:solidFill>
              </a:rPr>
              <a:t>th</a:t>
            </a:r>
            <a:r>
              <a:rPr lang="en-US" altLang="zh-TW" b="1" dirty="0">
                <a:solidFill>
                  <a:srgbClr val="C00000"/>
                </a:solidFill>
              </a:rPr>
              <a:t>)</a:t>
            </a:r>
            <a:endParaRPr lang="zh-TW" altLang="en-US" b="1" dirty="0">
              <a:solidFill>
                <a:srgbClr val="C00000"/>
              </a:solidFill>
            </a:endParaRPr>
          </a:p>
          <a:p>
            <a:endParaRPr lang="zh-TW" altLang="en-US" dirty="0"/>
          </a:p>
        </p:txBody>
      </p:sp>
      <p:sp>
        <p:nvSpPr>
          <p:cNvPr id="8" name="橢圓 7"/>
          <p:cNvSpPr/>
          <p:nvPr/>
        </p:nvSpPr>
        <p:spPr>
          <a:xfrm>
            <a:off x="2711294" y="4930111"/>
            <a:ext cx="180000" cy="180000"/>
          </a:xfrm>
          <a:prstGeom prst="ellipse">
            <a:avLst/>
          </a:prstGeom>
          <a:solidFill>
            <a:srgbClr val="E3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0" name="直線單箭頭接點 9"/>
          <p:cNvCxnSpPr/>
          <p:nvPr/>
        </p:nvCxnSpPr>
        <p:spPr>
          <a:xfrm flipV="1">
            <a:off x="1372560" y="3371285"/>
            <a:ext cx="2538000" cy="0"/>
          </a:xfrm>
          <a:prstGeom prst="straightConnector1">
            <a:avLst/>
          </a:prstGeom>
          <a:ln w="38100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矩形 19"/>
              <p:cNvSpPr/>
              <p:nvPr/>
            </p:nvSpPr>
            <p:spPr>
              <a:xfrm>
                <a:off x="1149468" y="2462074"/>
                <a:ext cx="50590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20" name="矩形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9468" y="2462074"/>
                <a:ext cx="505908" cy="40011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直線單箭頭接點 22"/>
          <p:cNvCxnSpPr/>
          <p:nvPr/>
        </p:nvCxnSpPr>
        <p:spPr>
          <a:xfrm>
            <a:off x="801513" y="2917250"/>
            <a:ext cx="1130751" cy="0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23"/>
          <p:cNvCxnSpPr/>
          <p:nvPr/>
        </p:nvCxnSpPr>
        <p:spPr>
          <a:xfrm flipH="1">
            <a:off x="561877" y="3064569"/>
            <a:ext cx="0" cy="1194644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矩形 26"/>
              <p:cNvSpPr/>
              <p:nvPr/>
            </p:nvSpPr>
            <p:spPr>
              <a:xfrm>
                <a:off x="66483" y="3464679"/>
                <a:ext cx="513474" cy="4242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27" name="矩形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83" y="3464679"/>
                <a:ext cx="513474" cy="424283"/>
              </a:xfrm>
              <a:prstGeom prst="rect">
                <a:avLst/>
              </a:prstGeom>
              <a:blipFill rotWithShape="0">
                <a:blip r:embed="rId4"/>
                <a:stretch>
                  <a:fillRect b="-571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矩形 12"/>
          <p:cNvSpPr/>
          <p:nvPr/>
        </p:nvSpPr>
        <p:spPr>
          <a:xfrm>
            <a:off x="1398778" y="3493711"/>
            <a:ext cx="2537410" cy="2873567"/>
          </a:xfrm>
          <a:prstGeom prst="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 18"/>
              <p:cNvSpPr/>
              <p:nvPr/>
            </p:nvSpPr>
            <p:spPr>
              <a:xfrm>
                <a:off x="2407347" y="3007681"/>
                <a:ext cx="520271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19" name="矩形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7347" y="3007681"/>
                <a:ext cx="520271" cy="40011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直線單箭頭接點 21"/>
          <p:cNvCxnSpPr/>
          <p:nvPr/>
        </p:nvCxnSpPr>
        <p:spPr>
          <a:xfrm flipH="1" flipV="1">
            <a:off x="1275046" y="3493711"/>
            <a:ext cx="0" cy="2872800"/>
          </a:xfrm>
          <a:prstGeom prst="straightConnector1">
            <a:avLst/>
          </a:prstGeom>
          <a:ln w="38100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矩形 24"/>
              <p:cNvSpPr/>
              <p:nvPr/>
            </p:nvSpPr>
            <p:spPr>
              <a:xfrm>
                <a:off x="801513" y="4476436"/>
                <a:ext cx="50590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25" name="矩形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513" y="4476436"/>
                <a:ext cx="505908" cy="400110"/>
              </a:xfrm>
              <a:prstGeom prst="rect">
                <a:avLst/>
              </a:prstGeom>
              <a:blipFill rotWithShape="0">
                <a:blip r:embed="rId6"/>
                <a:stretch>
                  <a:fillRect b="-15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矩形 25"/>
          <p:cNvSpPr/>
          <p:nvPr/>
        </p:nvSpPr>
        <p:spPr>
          <a:xfrm>
            <a:off x="1772610" y="3771394"/>
            <a:ext cx="1877369" cy="2210305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8" name="直線單箭頭接點 27"/>
          <p:cNvCxnSpPr/>
          <p:nvPr/>
        </p:nvCxnSpPr>
        <p:spPr>
          <a:xfrm flipV="1">
            <a:off x="1772610" y="3888962"/>
            <a:ext cx="1879200" cy="0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矩形 28"/>
              <p:cNvSpPr/>
              <p:nvPr/>
            </p:nvSpPr>
            <p:spPr>
              <a:xfrm>
                <a:off x="2451158" y="3809372"/>
                <a:ext cx="541367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29" name="矩形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1158" y="3809372"/>
                <a:ext cx="541367" cy="400110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直線單箭頭接點 30"/>
          <p:cNvCxnSpPr/>
          <p:nvPr/>
        </p:nvCxnSpPr>
        <p:spPr>
          <a:xfrm flipH="1" flipV="1">
            <a:off x="1676347" y="3771394"/>
            <a:ext cx="0" cy="2210400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矩形 29"/>
              <p:cNvSpPr/>
              <p:nvPr/>
            </p:nvSpPr>
            <p:spPr>
              <a:xfrm>
                <a:off x="1350140" y="4577937"/>
                <a:ext cx="504497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30" name="矩形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0140" y="4577937"/>
                <a:ext cx="504497" cy="400110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直線單箭頭接點 31"/>
          <p:cNvCxnSpPr/>
          <p:nvPr/>
        </p:nvCxnSpPr>
        <p:spPr>
          <a:xfrm>
            <a:off x="2792174" y="4334057"/>
            <a:ext cx="9120" cy="575914"/>
          </a:xfrm>
          <a:prstGeom prst="straightConnector1">
            <a:avLst/>
          </a:prstGeom>
          <a:ln w="25400">
            <a:solidFill>
              <a:schemeClr val="tx1"/>
            </a:solidFill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單箭頭接點 32"/>
          <p:cNvCxnSpPr/>
          <p:nvPr/>
        </p:nvCxnSpPr>
        <p:spPr>
          <a:xfrm flipV="1">
            <a:off x="2092960" y="5029200"/>
            <a:ext cx="589280" cy="0"/>
          </a:xfrm>
          <a:prstGeom prst="straightConnector1">
            <a:avLst/>
          </a:prstGeom>
          <a:ln w="25400">
            <a:solidFill>
              <a:schemeClr val="tx1"/>
            </a:solidFill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矩形 35"/>
              <p:cNvSpPr/>
              <p:nvPr/>
            </p:nvSpPr>
            <p:spPr>
              <a:xfrm>
                <a:off x="2711294" y="4381351"/>
                <a:ext cx="779252" cy="39126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6" name="矩形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1294" y="4381351"/>
                <a:ext cx="779252" cy="391261"/>
              </a:xfrm>
              <a:prstGeom prst="rect">
                <a:avLst/>
              </a:prstGeom>
              <a:blipFill rotWithShape="0">
                <a:blip r:embed="rId9"/>
                <a:stretch>
                  <a:fillRect b="-781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矩形 36"/>
              <p:cNvSpPr/>
              <p:nvPr/>
            </p:nvSpPr>
            <p:spPr>
              <a:xfrm>
                <a:off x="2033064" y="5000400"/>
                <a:ext cx="77162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7" name="矩形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3064" y="5000400"/>
                <a:ext cx="771621" cy="369332"/>
              </a:xfrm>
              <a:prstGeom prst="rect">
                <a:avLst/>
              </a:prstGeom>
              <a:blipFill rotWithShape="0">
                <a:blip r:embed="rId10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矩形 37"/>
              <p:cNvSpPr/>
              <p:nvPr/>
            </p:nvSpPr>
            <p:spPr>
              <a:xfrm>
                <a:off x="4800040" y="2419536"/>
                <a:ext cx="7034220" cy="42073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altLang="zh-TW" sz="2400" dirty="0">
                    <a:latin typeface="Cambria Math" panose="02040503050406030204" pitchFamily="18" charset="0"/>
                  </a:rPr>
                  <a:t>YOLO</a:t>
                </a:r>
                <a:r>
                  <a:rPr lang="zh-TW" altLang="en-US" sz="2400" dirty="0">
                    <a:latin typeface="Cambria Math" panose="02040503050406030204" pitchFamily="18" charset="0"/>
                  </a:rPr>
                  <a:t>模型輸出</a:t>
                </a:r>
                <a:r>
                  <a:rPr lang="en-US" altLang="zh-TW" sz="2400" dirty="0">
                    <a:latin typeface="Cambria Math" panose="02040503050406030204" pitchFamily="18" charset="0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altLang="zh-TW" sz="24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altLang="zh-TW" sz="240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en-US" altLang="zh-TW" sz="24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</m:oMath>
                </a14:m>
                <a:r>
                  <a:rPr lang="en-US" altLang="zh-TW" sz="2400" dirty="0">
                    <a:latin typeface="Cambria Math" panose="02040503050406030204" pitchFamily="18" charset="0"/>
                  </a:rPr>
                  <a:t>)</a:t>
                </a:r>
                <a:endParaRPr lang="zh-TW" altLang="en-US" sz="2400" dirty="0"/>
              </a:p>
              <a:p>
                <a:pPr>
                  <a:spcBef>
                    <a:spcPts val="600"/>
                  </a:spcBef>
                </a:pPr>
                <a:r>
                  <a:rPr lang="zh-TW" altLang="en-US" sz="2400" dirty="0" smtClean="0">
                    <a:latin typeface="Cambria Math" panose="02040503050406030204" pitchFamily="18" charset="0"/>
                  </a:rPr>
                  <a:t>模型輸出要轉換成為實際的物件中心座標</a:t>
                </a:r>
                <a:r>
                  <a:rPr lang="en-US" altLang="zh-TW" sz="2400" dirty="0" smtClean="0">
                    <a:latin typeface="Cambria Math" panose="02040503050406030204" pitchFamily="18" charset="0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altLang="zh-TW" sz="2400" dirty="0" smtClean="0">
                    <a:latin typeface="Cambria Math" panose="02040503050406030204" pitchFamily="18" charset="0"/>
                  </a:rPr>
                  <a:t>,</a:t>
                </a:r>
                <a:r>
                  <a:rPr lang="en-US" altLang="zh-TW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altLang="zh-TW" sz="2400" dirty="0" smtClean="0">
                    <a:latin typeface="Cambria Math" panose="02040503050406030204" pitchFamily="18" charset="0"/>
                  </a:rPr>
                  <a:t>)</a:t>
                </a:r>
                <a:r>
                  <a:rPr lang="zh-TW" altLang="en-US" sz="2400" dirty="0" smtClean="0">
                    <a:latin typeface="Cambria Math" panose="02040503050406030204" pitchFamily="18" charset="0"/>
                  </a:rPr>
                  <a:t>和寬高</a:t>
                </a:r>
                <a:r>
                  <a:rPr lang="en-US" altLang="zh-TW" sz="2400" dirty="0" smtClean="0">
                    <a:latin typeface="Cambria Math" panose="02040503050406030204" pitchFamily="18" charset="0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</m:oMath>
                </a14:m>
                <a:r>
                  <a:rPr lang="en-US" altLang="zh-TW" sz="2400" dirty="0" smtClean="0">
                    <a:latin typeface="Cambria Math" panose="02040503050406030204" pitchFamily="18" charset="0"/>
                  </a:rPr>
                  <a:t>,</a:t>
                </a:r>
                <a:r>
                  <a:rPr lang="en-US" altLang="zh-TW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</m:oMath>
                </a14:m>
                <a:r>
                  <a:rPr lang="en-US" altLang="zh-TW" sz="2400" dirty="0" smtClean="0">
                    <a:latin typeface="Cambria Math" panose="02040503050406030204" pitchFamily="18" charset="0"/>
                  </a:rPr>
                  <a:t>)</a:t>
                </a:r>
              </a:p>
              <a:p>
                <a:pPr>
                  <a:spcBef>
                    <a:spcPts val="600"/>
                  </a:spcBef>
                </a:pPr>
                <a:r>
                  <a:rPr lang="zh-TW" altLang="en-US" sz="2400" b="1" dirty="0" smtClean="0">
                    <a:latin typeface="Cambria Math" panose="02040503050406030204" pitchFamily="18" charset="0"/>
                  </a:rPr>
                  <a:t>中心座標轉換</a:t>
                </a:r>
                <a:r>
                  <a:rPr lang="en-US" altLang="zh-TW" sz="2400" dirty="0" smtClean="0">
                    <a:latin typeface="Cambria Math" panose="02040503050406030204" pitchFamily="18" charset="0"/>
                  </a:rPr>
                  <a:t>:</a:t>
                </a:r>
              </a:p>
              <a:p>
                <a:pPr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TW" altLang="en-US" sz="2400" i="1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  <a:p>
                <a:pPr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TW" altLang="en-US" sz="2400" i="1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e>
                      </m:d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  <a:p>
                <a:pPr>
                  <a:spcBef>
                    <a:spcPts val="600"/>
                  </a:spcBef>
                </a:pPr>
                <a:r>
                  <a:rPr lang="zh-TW" altLang="en-US" sz="2400" b="1" dirty="0" smtClean="0">
                    <a:latin typeface="Cambria Math" panose="02040503050406030204" pitchFamily="18" charset="0"/>
                  </a:rPr>
                  <a:t>寬</a:t>
                </a:r>
                <a:r>
                  <a:rPr lang="zh-TW" altLang="en-US" sz="2400" b="1" dirty="0">
                    <a:latin typeface="Cambria Math" panose="02040503050406030204" pitchFamily="18" charset="0"/>
                  </a:rPr>
                  <a:t>高</a:t>
                </a:r>
                <a:r>
                  <a:rPr lang="zh-TW" altLang="en-US" sz="2400" b="1" dirty="0" smtClean="0">
                    <a:latin typeface="Cambria Math" panose="02040503050406030204" pitchFamily="18" charset="0"/>
                  </a:rPr>
                  <a:t>轉換由</a:t>
                </a:r>
                <a:r>
                  <a:rPr lang="en-US" altLang="zh-TW" sz="2400" b="1" dirty="0" smtClean="0">
                    <a:latin typeface="Cambria Math" panose="02040503050406030204" pitchFamily="18" charset="0"/>
                  </a:rPr>
                  <a:t>Anchor</a:t>
                </a:r>
                <a:r>
                  <a:rPr lang="zh-TW" altLang="en-US" sz="2400" b="1" dirty="0" smtClean="0">
                    <a:latin typeface="Cambria Math" panose="02040503050406030204" pitchFamily="18" charset="0"/>
                  </a:rPr>
                  <a:t>去進行縮放</a:t>
                </a:r>
                <a:r>
                  <a:rPr lang="en-US" altLang="zh-TW" sz="2400" dirty="0" smtClean="0">
                    <a:latin typeface="Cambria Math" panose="02040503050406030204" pitchFamily="18" charset="0"/>
                  </a:rPr>
                  <a:t>:</a:t>
                </a:r>
              </a:p>
              <a:p>
                <a:pPr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sSub>
                            <m:sSub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zh-TW" altLang="en-US" sz="2400" dirty="0"/>
              </a:p>
              <a:p>
                <a:pPr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sSup>
                        <m:s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en-US" altLang="zh-TW" sz="2400" dirty="0">
                  <a:latin typeface="Cambria Math" panose="02040503050406030204" pitchFamily="18" charset="0"/>
                </a:endParaRPr>
              </a:p>
              <a:p>
                <a:pPr>
                  <a:spcBef>
                    <a:spcPts val="600"/>
                  </a:spcBef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sub>
                        </m:s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</m:e>
                    </m:d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: </m:t>
                    </m:r>
                    <m:r>
                      <a:rPr lang="zh-TW" altLang="en-US" sz="2400" i="1">
                        <a:latin typeface="Cambria Math" panose="02040503050406030204" pitchFamily="18" charset="0"/>
                      </a:rPr>
                      <m:t>我們設定的</m:t>
                    </m:r>
                    <m:r>
                      <m:rPr>
                        <m:sty m:val="p"/>
                      </m:rPr>
                      <a:rPr lang="en-US" altLang="zh-TW" sz="2400" i="1">
                        <a:latin typeface="Cambria Math" panose="02040503050406030204" pitchFamily="18" charset="0"/>
                      </a:rPr>
                      <m:t>A</m:t>
                    </m:r>
                  </m:oMath>
                </a14:m>
                <a:r>
                  <a:rPr lang="en-US" altLang="zh-TW" sz="2400" dirty="0" smtClean="0"/>
                  <a:t>nchor</a:t>
                </a:r>
                <a:r>
                  <a:rPr lang="zh-TW" altLang="en-US" sz="2400" dirty="0" smtClean="0"/>
                  <a:t>寬高。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38" name="矩形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0040" y="2419536"/>
                <a:ext cx="7034220" cy="4207370"/>
              </a:xfrm>
              <a:prstGeom prst="rect">
                <a:avLst/>
              </a:prstGeom>
              <a:blipFill rotWithShape="0">
                <a:blip r:embed="rId11"/>
                <a:stretch>
                  <a:fillRect l="-1300" t="-1304" r="-607" b="-246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15170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中國宣佈將於2021年放寬「動物實驗」，這會否令美容品牌放開懷抱？ - MING&amp;#39;S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5301" y="2659057"/>
            <a:ext cx="3780000" cy="37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0827890"/>
              </p:ext>
            </p:extLst>
          </p:nvPr>
        </p:nvGraphicFramePr>
        <p:xfrm>
          <a:off x="1265301" y="2684075"/>
          <a:ext cx="3780000" cy="378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0000"/>
                <a:gridCol w="1260000"/>
                <a:gridCol w="1260000"/>
              </a:tblGrid>
              <a:tr h="1260000">
                <a:tc>
                  <a:txBody>
                    <a:bodyPr/>
                    <a:lstStyle/>
                    <a:p>
                      <a:pPr algn="ctr"/>
                      <a:endParaRPr lang="zh-TW" altLang="en-US" sz="2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260000">
                <a:tc>
                  <a:txBody>
                    <a:bodyPr/>
                    <a:lstStyle/>
                    <a:p>
                      <a:pPr algn="ctr"/>
                      <a:endParaRPr lang="zh-TW" altLang="en-US" sz="2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260000">
                <a:tc>
                  <a:txBody>
                    <a:bodyPr/>
                    <a:lstStyle/>
                    <a:p>
                      <a:pPr algn="ctr"/>
                      <a:endParaRPr lang="zh-TW" altLang="en-US" sz="2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/>
              <a:t>YOLO</a:t>
            </a:r>
            <a:r>
              <a:rPr lang="zh-TW" altLang="en-US" dirty="0"/>
              <a:t>如何推算物件座標和大小</a:t>
            </a:r>
          </a:p>
        </p:txBody>
      </p:sp>
      <p:sp>
        <p:nvSpPr>
          <p:cNvPr id="6" name="橢圓 5"/>
          <p:cNvSpPr/>
          <p:nvPr/>
        </p:nvSpPr>
        <p:spPr>
          <a:xfrm>
            <a:off x="2327794" y="5408706"/>
            <a:ext cx="180000" cy="1800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矩形 30"/>
          <p:cNvSpPr/>
          <p:nvPr/>
        </p:nvSpPr>
        <p:spPr>
          <a:xfrm>
            <a:off x="1617814" y="4581487"/>
            <a:ext cx="1550028" cy="1661545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2" name="直線單箭頭接點 31"/>
          <p:cNvCxnSpPr/>
          <p:nvPr/>
        </p:nvCxnSpPr>
        <p:spPr>
          <a:xfrm>
            <a:off x="1135962" y="2746278"/>
            <a:ext cx="18080" cy="2430085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矩形 32"/>
              <p:cNvSpPr/>
              <p:nvPr/>
            </p:nvSpPr>
            <p:spPr>
              <a:xfrm>
                <a:off x="640568" y="3709727"/>
                <a:ext cx="513474" cy="4242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33" name="矩形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568" y="3709727"/>
                <a:ext cx="513474" cy="424283"/>
              </a:xfrm>
              <a:prstGeom prst="rect">
                <a:avLst/>
              </a:prstGeom>
              <a:blipFill rotWithShape="0">
                <a:blip r:embed="rId3"/>
                <a:stretch>
                  <a:fillRect b="-579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矩形 34"/>
              <p:cNvSpPr/>
              <p:nvPr/>
            </p:nvSpPr>
            <p:spPr>
              <a:xfrm>
                <a:off x="608984" y="1760238"/>
                <a:ext cx="3437620" cy="7850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20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TW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altLang="zh-TW" sz="20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altLang="zh-TW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TW" sz="2000" dirty="0"/>
                  <a:t>=(</a:t>
                </a:r>
                <a:r>
                  <a:rPr lang="en-US" altLang="zh-TW" sz="2000" dirty="0" smtClean="0"/>
                  <a:t>0</a:t>
                </a:r>
                <a:r>
                  <a:rPr lang="en-US" altLang="zh-TW" sz="2000" dirty="0"/>
                  <a:t>, 2)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zh-TW" altLang="en-US" sz="2000" i="1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altLang="zh-TW" sz="20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TW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altLang="zh-TW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TW" sz="2000" dirty="0"/>
                  <a:t>,</a:t>
                </a:r>
                <a14:m>
                  <m:oMath xmlns:m="http://schemas.openxmlformats.org/officeDocument/2006/math">
                    <m:r>
                      <a:rPr lang="zh-TW" altLang="en-US" sz="2000" i="1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altLang="zh-TW" sz="20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TW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altLang="zh-TW" sz="2000" i="1"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r>
                  <a:rPr lang="en-US" altLang="zh-TW" sz="2000" dirty="0"/>
                  <a:t>=(0.9, 0.5)</a:t>
                </a:r>
                <a:endParaRPr lang="zh-TW" altLang="en-US" sz="2000" dirty="0"/>
              </a:p>
            </p:txBody>
          </p:sp>
        </mc:Choice>
        <mc:Fallback xmlns="">
          <p:sp>
            <p:nvSpPr>
              <p:cNvPr id="35" name="矩形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984" y="1760238"/>
                <a:ext cx="3437620" cy="785087"/>
              </a:xfrm>
              <a:prstGeom prst="rect">
                <a:avLst/>
              </a:prstGeom>
              <a:blipFill rotWithShape="0">
                <a:blip r:embed="rId4"/>
                <a:stretch>
                  <a:fillRect l="-1596" t="-3876" b="-1085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弧形接點 37"/>
          <p:cNvCxnSpPr>
            <a:stCxn id="6" idx="1"/>
            <a:endCxn id="35" idx="2"/>
          </p:cNvCxnSpPr>
          <p:nvPr/>
        </p:nvCxnSpPr>
        <p:spPr>
          <a:xfrm rot="16200000" flipV="1">
            <a:off x="896104" y="3977016"/>
            <a:ext cx="2889741" cy="26360"/>
          </a:xfrm>
          <a:prstGeom prst="curved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單箭頭接點 43"/>
          <p:cNvCxnSpPr/>
          <p:nvPr/>
        </p:nvCxnSpPr>
        <p:spPr>
          <a:xfrm>
            <a:off x="1323174" y="5498706"/>
            <a:ext cx="1004620" cy="0"/>
          </a:xfrm>
          <a:prstGeom prst="straightConnector1">
            <a:avLst/>
          </a:prstGeom>
          <a:ln w="25400">
            <a:solidFill>
              <a:srgbClr val="00B0F0"/>
            </a:solidFill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單箭頭接點 45"/>
          <p:cNvCxnSpPr>
            <a:endCxn id="6" idx="0"/>
          </p:cNvCxnSpPr>
          <p:nvPr/>
        </p:nvCxnSpPr>
        <p:spPr>
          <a:xfrm>
            <a:off x="2417794" y="5230627"/>
            <a:ext cx="0" cy="178079"/>
          </a:xfrm>
          <a:prstGeom prst="straightConnector1">
            <a:avLst/>
          </a:prstGeom>
          <a:ln w="25400">
            <a:solidFill>
              <a:srgbClr val="00B0F0"/>
            </a:solidFill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矩形 49"/>
              <p:cNvSpPr/>
              <p:nvPr/>
            </p:nvSpPr>
            <p:spPr>
              <a:xfrm>
                <a:off x="1401222" y="5487619"/>
                <a:ext cx="77162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50" name="矩形 4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1222" y="5487619"/>
                <a:ext cx="771621" cy="369332"/>
              </a:xfrm>
              <a:prstGeom prst="rect">
                <a:avLst/>
              </a:prstGeom>
              <a:blipFill rotWithShape="0">
                <a:blip r:embed="rId5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矩形 50"/>
              <p:cNvSpPr/>
              <p:nvPr/>
            </p:nvSpPr>
            <p:spPr>
              <a:xfrm>
                <a:off x="2411619" y="5148977"/>
                <a:ext cx="779252" cy="39126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51" name="矩形 5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1619" y="5148977"/>
                <a:ext cx="779252" cy="391261"/>
              </a:xfrm>
              <a:prstGeom prst="rect">
                <a:avLst/>
              </a:prstGeom>
              <a:blipFill rotWithShape="0">
                <a:blip r:embed="rId6"/>
                <a:stretch>
                  <a:fillRect b="-781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2" name="Picture 2" descr="中國宣佈將於2021年放寬「動物實驗」，這會否令美容品牌放開懷抱？ - MING&amp;#39;S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3888" y="2659057"/>
            <a:ext cx="3780000" cy="37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3" name="表格 5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8335414"/>
              </p:ext>
            </p:extLst>
          </p:nvPr>
        </p:nvGraphicFramePr>
        <p:xfrm>
          <a:off x="6633888" y="2684075"/>
          <a:ext cx="3780000" cy="378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0000"/>
                <a:gridCol w="1260000"/>
                <a:gridCol w="1260000"/>
              </a:tblGrid>
              <a:tr h="1260000">
                <a:tc>
                  <a:txBody>
                    <a:bodyPr/>
                    <a:lstStyle/>
                    <a:p>
                      <a:pPr algn="ctr"/>
                      <a:endParaRPr lang="zh-TW" altLang="en-US" sz="2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260000">
                <a:tc>
                  <a:txBody>
                    <a:bodyPr/>
                    <a:lstStyle/>
                    <a:p>
                      <a:pPr algn="ctr"/>
                      <a:endParaRPr lang="zh-TW" altLang="en-US" sz="2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260000">
                <a:tc>
                  <a:txBody>
                    <a:bodyPr/>
                    <a:lstStyle/>
                    <a:p>
                      <a:pPr algn="ctr"/>
                      <a:endParaRPr lang="zh-TW" altLang="en-US" sz="2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54" name="橢圓 53"/>
          <p:cNvSpPr/>
          <p:nvPr/>
        </p:nvSpPr>
        <p:spPr>
          <a:xfrm>
            <a:off x="8934872" y="4396749"/>
            <a:ext cx="180000" cy="1800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5" name="矩形 54"/>
          <p:cNvSpPr/>
          <p:nvPr/>
        </p:nvSpPr>
        <p:spPr>
          <a:xfrm>
            <a:off x="8089694" y="2783716"/>
            <a:ext cx="1925192" cy="3459316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56" name="直線單箭頭接點 55"/>
          <p:cNvCxnSpPr/>
          <p:nvPr/>
        </p:nvCxnSpPr>
        <p:spPr>
          <a:xfrm>
            <a:off x="6504549" y="2746278"/>
            <a:ext cx="0" cy="1073693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矩形 56"/>
              <p:cNvSpPr/>
              <p:nvPr/>
            </p:nvSpPr>
            <p:spPr>
              <a:xfrm>
                <a:off x="5934644" y="2959635"/>
                <a:ext cx="513474" cy="4242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57" name="矩形 5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4644" y="2959635"/>
                <a:ext cx="513474" cy="424283"/>
              </a:xfrm>
              <a:prstGeom prst="rect">
                <a:avLst/>
              </a:prstGeom>
              <a:blipFill rotWithShape="0">
                <a:blip r:embed="rId7"/>
                <a:stretch>
                  <a:fillRect b="-579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矩形 57"/>
              <p:cNvSpPr/>
              <p:nvPr/>
            </p:nvSpPr>
            <p:spPr>
              <a:xfrm>
                <a:off x="8898086" y="1691322"/>
                <a:ext cx="2884170" cy="7850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20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TW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altLang="zh-TW" sz="20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altLang="zh-TW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TW" sz="2000" dirty="0"/>
                  <a:t>=(1, </a:t>
                </a:r>
                <a:r>
                  <a:rPr lang="en-US" altLang="zh-TW" sz="2000" dirty="0" smtClean="0"/>
                  <a:t>1)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zh-TW" altLang="en-US" sz="2000" i="1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altLang="zh-TW" sz="20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TW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altLang="zh-TW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TW" sz="2000" dirty="0"/>
                  <a:t>,</a:t>
                </a:r>
                <a14:m>
                  <m:oMath xmlns:m="http://schemas.openxmlformats.org/officeDocument/2006/math">
                    <m:r>
                      <a:rPr lang="zh-TW" altLang="en-US" sz="2000" i="1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altLang="zh-TW" sz="20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TW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altLang="zh-TW" sz="2000" i="1"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r>
                  <a:rPr lang="en-US" altLang="zh-TW" sz="2000" dirty="0"/>
                  <a:t>=(</a:t>
                </a:r>
                <a:r>
                  <a:rPr lang="en-US" altLang="zh-TW" sz="2000" dirty="0" smtClean="0"/>
                  <a:t>0.9, 0.5)</a:t>
                </a:r>
                <a:endParaRPr lang="zh-TW" altLang="en-US" sz="2000" dirty="0"/>
              </a:p>
            </p:txBody>
          </p:sp>
        </mc:Choice>
        <mc:Fallback xmlns="">
          <p:sp>
            <p:nvSpPr>
              <p:cNvPr id="58" name="矩形 5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8086" y="1691322"/>
                <a:ext cx="2884170" cy="785087"/>
              </a:xfrm>
              <a:prstGeom prst="rect">
                <a:avLst/>
              </a:prstGeom>
              <a:blipFill rotWithShape="0">
                <a:blip r:embed="rId8"/>
                <a:stretch>
                  <a:fillRect l="-1903" t="-3101" b="-1085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弧形接點 58"/>
          <p:cNvCxnSpPr>
            <a:stCxn id="54" idx="6"/>
            <a:endCxn id="58" idx="2"/>
          </p:cNvCxnSpPr>
          <p:nvPr/>
        </p:nvCxnSpPr>
        <p:spPr>
          <a:xfrm flipV="1">
            <a:off x="9114872" y="2476409"/>
            <a:ext cx="1225299" cy="2010340"/>
          </a:xfrm>
          <a:prstGeom prst="curved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單箭頭接點 59"/>
          <p:cNvCxnSpPr/>
          <p:nvPr/>
        </p:nvCxnSpPr>
        <p:spPr>
          <a:xfrm>
            <a:off x="7934062" y="4493027"/>
            <a:ext cx="964024" cy="3471"/>
          </a:xfrm>
          <a:prstGeom prst="straightConnector1">
            <a:avLst/>
          </a:prstGeom>
          <a:ln w="25400">
            <a:solidFill>
              <a:srgbClr val="00B0F0"/>
            </a:solidFill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單箭頭接點 60"/>
          <p:cNvCxnSpPr>
            <a:endCxn id="54" idx="0"/>
          </p:cNvCxnSpPr>
          <p:nvPr/>
        </p:nvCxnSpPr>
        <p:spPr>
          <a:xfrm>
            <a:off x="9024872" y="3990151"/>
            <a:ext cx="0" cy="406598"/>
          </a:xfrm>
          <a:prstGeom prst="straightConnector1">
            <a:avLst/>
          </a:prstGeom>
          <a:ln w="25400">
            <a:solidFill>
              <a:srgbClr val="00B0F0"/>
            </a:solidFill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矩形 61"/>
              <p:cNvSpPr/>
              <p:nvPr/>
            </p:nvSpPr>
            <p:spPr>
              <a:xfrm>
                <a:off x="8106797" y="4442127"/>
                <a:ext cx="77162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62" name="矩形 6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6797" y="4442127"/>
                <a:ext cx="771621" cy="369332"/>
              </a:xfrm>
              <a:prstGeom prst="rect">
                <a:avLst/>
              </a:prstGeom>
              <a:blipFill rotWithShape="0">
                <a:blip r:embed="rId9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矩形 62"/>
              <p:cNvSpPr/>
              <p:nvPr/>
            </p:nvSpPr>
            <p:spPr>
              <a:xfrm>
                <a:off x="9039747" y="4006026"/>
                <a:ext cx="779252" cy="39126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63" name="矩形 6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9747" y="4006026"/>
                <a:ext cx="779252" cy="391261"/>
              </a:xfrm>
              <a:prstGeom prst="rect">
                <a:avLst/>
              </a:prstGeom>
              <a:blipFill rotWithShape="0">
                <a:blip r:embed="rId10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矩形 67"/>
              <p:cNvSpPr/>
              <p:nvPr/>
            </p:nvSpPr>
            <p:spPr>
              <a:xfrm>
                <a:off x="7044675" y="2105009"/>
                <a:ext cx="50590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68" name="矩形 6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4675" y="2105009"/>
                <a:ext cx="505908" cy="400110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9" name="直線單箭頭接點 68"/>
          <p:cNvCxnSpPr/>
          <p:nvPr/>
        </p:nvCxnSpPr>
        <p:spPr>
          <a:xfrm>
            <a:off x="6696720" y="2560185"/>
            <a:ext cx="1130751" cy="0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4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 smtClean="0"/>
              <a:t>YOLOv1</a:t>
            </a:r>
            <a:r>
              <a:rPr lang="zh-TW" altLang="en-US" dirty="0" smtClean="0"/>
              <a:t>的</a:t>
            </a:r>
            <a:r>
              <a:rPr lang="en-US" altLang="zh-TW" dirty="0" smtClean="0"/>
              <a:t>detector</a:t>
            </a:r>
            <a:r>
              <a:rPr lang="zh-TW" altLang="en-US" dirty="0" smtClean="0"/>
              <a:t>怎麼處理</a:t>
            </a:r>
            <a:endParaRPr lang="zh-TW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413"/>
          <a:stretch/>
        </p:blipFill>
        <p:spPr bwMode="auto">
          <a:xfrm>
            <a:off x="1255466" y="1731108"/>
            <a:ext cx="9582517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文字方塊 4"/>
          <p:cNvSpPr txBox="1"/>
          <p:nvPr/>
        </p:nvSpPr>
        <p:spPr>
          <a:xfrm>
            <a:off x="508000" y="3867834"/>
            <a:ext cx="624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最後一層是</a:t>
            </a:r>
            <a:r>
              <a:rPr lang="en-US" altLang="zh-TW" dirty="0" smtClean="0"/>
              <a:t>7*7*30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89" r="70925" b="48799"/>
          <a:stretch/>
        </p:blipFill>
        <p:spPr bwMode="auto">
          <a:xfrm>
            <a:off x="2642092" y="4445000"/>
            <a:ext cx="2313461" cy="241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矩形 8"/>
          <p:cNvSpPr/>
          <p:nvPr/>
        </p:nvSpPr>
        <p:spPr>
          <a:xfrm>
            <a:off x="2993156" y="4156417"/>
            <a:ext cx="19623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7*7</a:t>
            </a:r>
            <a:r>
              <a:rPr lang="zh-TW" altLang="en-US" dirty="0" smtClean="0"/>
              <a:t>就是的</a:t>
            </a:r>
            <a:r>
              <a:rPr lang="en-US" altLang="zh-TW" dirty="0"/>
              <a:t>grid cell</a:t>
            </a:r>
            <a:endParaRPr lang="zh-TW" altLang="en-US" dirty="0"/>
          </a:p>
        </p:txBody>
      </p:sp>
      <p:sp>
        <p:nvSpPr>
          <p:cNvPr id="10" name="矩形 9"/>
          <p:cNvSpPr/>
          <p:nvPr/>
        </p:nvSpPr>
        <p:spPr>
          <a:xfrm>
            <a:off x="6473301" y="4405461"/>
            <a:ext cx="4764766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30 = 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2×5+20 </a:t>
            </a:r>
            <a:endParaRPr lang="en-US" altLang="zh-TW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2: 2</a:t>
            </a:r>
            <a:r>
              <a:rPr lang="zh-TW" altLang="zh-TW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個</a:t>
            </a:r>
            <a:r>
              <a:rPr lang="en-US" altLang="zh-TW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Boundarybox</a:t>
            </a:r>
            <a:endParaRPr lang="en-US" altLang="zh-TW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5: </a:t>
            </a:r>
            <a:r>
              <a:rPr lang="zh-TW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每</a:t>
            </a:r>
            <a:r>
              <a:rPr lang="zh-TW" altLang="zh-TW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個</a:t>
            </a:r>
            <a:r>
              <a:rPr lang="en-US" altLang="zh-TW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Boundarybox</a:t>
            </a:r>
            <a:r>
              <a:rPr lang="zh-TW" altLang="zh-TW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x, y, w, h, confidence</a:t>
            </a:r>
            <a:r>
              <a:rPr lang="en-US" altLang="zh-TW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n-US" altLang="zh-TW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20:</a:t>
            </a:r>
            <a:r>
              <a:rPr lang="zh-TW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屬於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</a:t>
            </a:r>
            <a:r>
              <a:rPr lang="zh-TW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個類別的機率。</a:t>
            </a:r>
            <a:endPara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0148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734070"/>
          </a:xfrm>
        </p:spPr>
        <p:txBody>
          <a:bodyPr/>
          <a:lstStyle/>
          <a:p>
            <a:pPr algn="ctr"/>
            <a:r>
              <a:rPr lang="en-US" altLang="zh-TW" dirty="0" smtClean="0"/>
              <a:t>YOLO</a:t>
            </a:r>
            <a:r>
              <a:rPr lang="zh-TW" altLang="en-US" dirty="0" smtClean="0"/>
              <a:t>如何</a:t>
            </a:r>
            <a:r>
              <a:rPr lang="zh-TW" altLang="en-US" dirty="0"/>
              <a:t>推算物件座標和大小</a:t>
            </a:r>
          </a:p>
        </p:txBody>
      </p:sp>
      <p:sp>
        <p:nvSpPr>
          <p:cNvPr id="37" name="矩形 36"/>
          <p:cNvSpPr/>
          <p:nvPr/>
        </p:nvSpPr>
        <p:spPr>
          <a:xfrm>
            <a:off x="458912" y="1027068"/>
            <a:ext cx="439575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sz="2000" dirty="0" smtClean="0"/>
              <a:t>神經網路學習</a:t>
            </a:r>
            <a:endParaRPr lang="en-US" altLang="zh-TW" sz="2000" dirty="0" smtClean="0"/>
          </a:p>
          <a:p>
            <a:pPr algn="ctr"/>
            <a:r>
              <a:rPr lang="zh-TW" altLang="en-US" sz="2000" dirty="0" smtClean="0"/>
              <a:t>調整藍色</a:t>
            </a:r>
            <a:r>
              <a:rPr lang="zh-TW" altLang="en-US" sz="2000" dirty="0"/>
              <a:t>的</a:t>
            </a:r>
            <a:r>
              <a:rPr lang="en-US" altLang="zh-TW" sz="2000" dirty="0"/>
              <a:t>Anchor</a:t>
            </a:r>
            <a:r>
              <a:rPr lang="zh-TW" altLang="en-US" sz="2000" dirty="0"/>
              <a:t>去</a:t>
            </a:r>
            <a:r>
              <a:rPr lang="en-US" altLang="zh-TW" sz="2000" dirty="0"/>
              <a:t>fit</a:t>
            </a:r>
            <a:r>
              <a:rPr lang="zh-TW" altLang="en-US" sz="2000" dirty="0"/>
              <a:t>狗</a:t>
            </a:r>
            <a:r>
              <a:rPr lang="en-US" altLang="zh-TW" sz="2000" dirty="0" smtClean="0"/>
              <a:t>(</a:t>
            </a:r>
            <a:r>
              <a:rPr lang="zh-TW" altLang="en-US" sz="2000" dirty="0" smtClean="0"/>
              <a:t>兔子的紅框</a:t>
            </a:r>
            <a:r>
              <a:rPr lang="en-US" altLang="zh-TW" sz="2000" dirty="0"/>
              <a:t>)</a:t>
            </a:r>
            <a:endParaRPr lang="zh-TW" altLang="en-US" sz="2000" dirty="0"/>
          </a:p>
        </p:txBody>
      </p:sp>
      <p:pic>
        <p:nvPicPr>
          <p:cNvPr id="19" name="Picture 2" descr="中國宣佈將於2021年放寬「動物實驗」，這會否令美容品牌放開懷抱？ - MING&amp;#39;S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648" y="2732719"/>
            <a:ext cx="3780000" cy="37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0" name="表格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1761755"/>
              </p:ext>
            </p:extLst>
          </p:nvPr>
        </p:nvGraphicFramePr>
        <p:xfrm>
          <a:off x="835648" y="2757737"/>
          <a:ext cx="3780000" cy="378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0000"/>
                <a:gridCol w="1260000"/>
                <a:gridCol w="1260000"/>
              </a:tblGrid>
              <a:tr h="1260000">
                <a:tc>
                  <a:txBody>
                    <a:bodyPr/>
                    <a:lstStyle/>
                    <a:p>
                      <a:pPr algn="ctr"/>
                      <a:endParaRPr lang="zh-TW" altLang="en-US" sz="2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260000">
                <a:tc>
                  <a:txBody>
                    <a:bodyPr/>
                    <a:lstStyle/>
                    <a:p>
                      <a:pPr algn="ctr"/>
                      <a:endParaRPr lang="zh-TW" altLang="en-US" sz="2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260000">
                <a:tc>
                  <a:txBody>
                    <a:bodyPr/>
                    <a:lstStyle/>
                    <a:p>
                      <a:pPr algn="ctr"/>
                      <a:endParaRPr lang="zh-TW" altLang="en-US" sz="2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22" name="矩形 21"/>
          <p:cNvSpPr/>
          <p:nvPr/>
        </p:nvSpPr>
        <p:spPr>
          <a:xfrm>
            <a:off x="1188161" y="4655149"/>
            <a:ext cx="1550028" cy="1661545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矩形 26"/>
              <p:cNvSpPr/>
              <p:nvPr/>
            </p:nvSpPr>
            <p:spPr>
              <a:xfrm>
                <a:off x="200149" y="1807049"/>
                <a:ext cx="5050998" cy="75418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TW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TW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0.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0.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altLang="zh-TW" sz="20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  <m:d>
                        <m:dPr>
                          <m:ctrlPr>
                            <a:rPr lang="en-US" altLang="zh-TW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e>
                      </m:d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=(</m:t>
                      </m:r>
                      <m:r>
                        <m:rPr>
                          <m:nor/>
                        </m:rPr>
                        <a:rPr lang="en-US" altLang="zh-TW" sz="2000" dirty="0"/>
                        <m:t>0.9, </m:t>
                      </m:r>
                      <m:r>
                        <m:rPr>
                          <m:nor/>
                        </m:rPr>
                        <a:rPr lang="en-US" altLang="zh-TW" sz="2000" b="0" i="0" dirty="0" smtClean="0"/>
                        <m:t>2</m:t>
                      </m:r>
                      <m:r>
                        <m:rPr>
                          <m:nor/>
                        </m:rPr>
                        <a:rPr lang="en-US" altLang="zh-TW" sz="2000" dirty="0"/>
                        <m:t>.5</m:t>
                      </m:r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TW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TW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TW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0.4</m:t>
                          </m:r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 0.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27" name="矩形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149" y="1807049"/>
                <a:ext cx="5050998" cy="754181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直線單箭頭接點 32"/>
          <p:cNvCxnSpPr/>
          <p:nvPr/>
        </p:nvCxnSpPr>
        <p:spPr>
          <a:xfrm>
            <a:off x="697569" y="2757255"/>
            <a:ext cx="18080" cy="2430085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矩形 33"/>
              <p:cNvSpPr/>
              <p:nvPr/>
            </p:nvSpPr>
            <p:spPr>
              <a:xfrm>
                <a:off x="202175" y="3720704"/>
                <a:ext cx="513474" cy="4242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34" name="矩形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175" y="3720704"/>
                <a:ext cx="513474" cy="424283"/>
              </a:xfrm>
              <a:prstGeom prst="rect">
                <a:avLst/>
              </a:prstGeom>
              <a:blipFill rotWithShape="0">
                <a:blip r:embed="rId4"/>
                <a:stretch>
                  <a:fillRect b="-571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697569" y="6537737"/>
                <a:ext cx="1624804" cy="39126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altLang="zh-TW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altLang="zh-TW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TW" dirty="0"/>
                  <a:t>=(0, 2) 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569" y="6537737"/>
                <a:ext cx="1624804" cy="391261"/>
              </a:xfrm>
              <a:prstGeom prst="rect">
                <a:avLst/>
              </a:prstGeom>
              <a:blipFill rotWithShape="0">
                <a:blip r:embed="rId5"/>
                <a:stretch>
                  <a:fillRect l="-1124" t="-6154" r="-1873" b="-1846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矩形 35"/>
              <p:cNvSpPr/>
              <p:nvPr/>
            </p:nvSpPr>
            <p:spPr>
              <a:xfrm>
                <a:off x="5157780" y="1865047"/>
                <a:ext cx="7034220" cy="49452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0.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9</m:t>
                      </m:r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TW" altLang="en-US" sz="2400" i="1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altLang="zh-TW" sz="2400" i="1" dirty="0" smtClean="0">
                  <a:latin typeface="Cambria Math" panose="02040503050406030204" pitchFamily="18" charset="0"/>
                </a:endParaRPr>
              </a:p>
              <a:p>
                <a:pPr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dirty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zh-TW" sz="2400" i="1" dirty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TW" sz="2400" i="1" dirty="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altLang="zh-TW" sz="2400" i="1" dirty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TW" altLang="en-US" sz="2400" i="1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e>
                      </m:d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  <a:p>
                <a:pPr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dirty="0">
                          <a:latin typeface="Cambria Math" panose="02040503050406030204" pitchFamily="18" charset="0"/>
                        </a:rPr>
                        <m:t>0.</m:t>
                      </m:r>
                      <m:r>
                        <a:rPr lang="en-US" altLang="zh-TW" sz="2400" b="0" i="1" dirty="0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altLang="zh-TW" sz="2400" i="1" dirty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sSub>
                            <m:sSub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zh-TW" altLang="en-US" sz="2400" dirty="0"/>
              </a:p>
              <a:p>
                <a:pPr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dirty="0">
                          <a:latin typeface="Cambria Math" panose="02040503050406030204" pitchFamily="18" charset="0"/>
                        </a:rPr>
                        <m:t>0.</m:t>
                      </m:r>
                      <m:r>
                        <a:rPr lang="en-US" altLang="zh-TW" sz="2400" b="0" i="1" dirty="0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altLang="zh-TW" sz="2400" i="1" dirty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sSup>
                        <m:s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en-US" altLang="zh-TW" sz="2400" dirty="0" smtClean="0">
                  <a:latin typeface="Cambria Math" panose="02040503050406030204" pitchFamily="18" charset="0"/>
                </a:endParaRPr>
              </a:p>
              <a:p>
                <a:pPr>
                  <a:spcBef>
                    <a:spcPts val="600"/>
                  </a:spcBef>
                </a:pPr>
                <a:r>
                  <a:rPr lang="zh-TW" altLang="en-US" sz="2400" dirty="0">
                    <a:latin typeface="Cambria Math" panose="02040503050406030204" pitchFamily="18" charset="0"/>
                  </a:rPr>
                  <a:t>其中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altLang="zh-TW" sz="2400" dirty="0" smtClean="0">
                    <a:latin typeface="Cambria Math" panose="02040503050406030204" pitchFamily="18" charset="0"/>
                  </a:rPr>
                  <a:t>=0</a:t>
                </a:r>
                <a14:m>
                  <m:oMath xmlns:m="http://schemas.openxmlformats.org/officeDocument/2006/math">
                    <m:r>
                      <a:rPr lang="en-US" altLang="zh-TW" sz="2400" b="0" i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altLang="zh-TW" sz="2400" dirty="0" smtClean="0">
                    <a:latin typeface="Cambria Math" panose="02040503050406030204" pitchFamily="18" charset="0"/>
                  </a:rPr>
                  <a:t>=2</a:t>
                </a:r>
              </a:p>
              <a:p>
                <a:pPr>
                  <a:spcBef>
                    <a:spcPts val="600"/>
                  </a:spcBef>
                </a:pPr>
                <a:r>
                  <a:rPr lang="zh-TW" altLang="en-US" sz="2400" dirty="0" smtClean="0">
                    <a:latin typeface="Cambria Math" panose="02040503050406030204" pitchFamily="18" charset="0"/>
                  </a:rPr>
                  <a:t>所以</a:t>
                </a:r>
                <a:endParaRPr lang="en-US" altLang="zh-TW" sz="2400" dirty="0" smtClean="0">
                  <a:latin typeface="Cambria Math" panose="02040503050406030204" pitchFamily="18" charset="0"/>
                </a:endParaRPr>
              </a:p>
              <a:p>
                <a:pPr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40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=0.9</m:t>
                      </m:r>
                    </m:oMath>
                  </m:oMathPara>
                </a14:m>
                <a:endParaRPr lang="en-US" altLang="zh-TW" sz="2400" dirty="0" smtClean="0">
                  <a:latin typeface="Cambria Math" panose="02040503050406030204" pitchFamily="18" charset="0"/>
                </a:endParaRPr>
              </a:p>
              <a:p>
                <a:pPr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400" i="1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e>
                      </m:d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=0.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altLang="zh-TW" sz="2400" dirty="0">
                  <a:latin typeface="Cambria Math" panose="02040503050406030204" pitchFamily="18" charset="0"/>
                </a:endParaRPr>
              </a:p>
              <a:p>
                <a:pPr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</m:sup>
                      </m:sSup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</m:den>
                      </m:f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0.4</m:t>
                          </m:r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0.3</m:t>
                          </m:r>
                        </m:den>
                      </m:f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=1.33</m:t>
                      </m:r>
                      <m:r>
                        <a:rPr lang="en-US" altLang="zh-TW" sz="24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TW" sz="2400">
                          <a:latin typeface="Cambria Math" panose="02040503050406030204" pitchFamily="18" charset="0"/>
                        </a:rPr>
                        <m:t>log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1.33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TW" sz="2400" dirty="0">
                  <a:latin typeface="Cambria Math" panose="02040503050406030204" pitchFamily="18" charset="0"/>
                </a:endParaRPr>
              </a:p>
              <a:p>
                <a:pPr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</m:sup>
                      </m:sSup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</m:den>
                      </m:f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0.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0.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1.33</m:t>
                      </m:r>
                      <m:r>
                        <a:rPr lang="en-US" altLang="zh-TW" sz="24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TW" sz="2400">
                          <a:latin typeface="Cambria Math" panose="02040503050406030204" pitchFamily="18" charset="0"/>
                        </a:rPr>
                        <m:t>log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⁡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(1.33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TW" sz="240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6" name="矩形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7780" y="1865047"/>
                <a:ext cx="7034220" cy="4945265"/>
              </a:xfrm>
              <a:prstGeom prst="rect">
                <a:avLst/>
              </a:prstGeom>
              <a:blipFill rotWithShape="0">
                <a:blip r:embed="rId6"/>
                <a:stretch>
                  <a:fillRect l="-13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矩形 37"/>
              <p:cNvSpPr/>
              <p:nvPr/>
            </p:nvSpPr>
            <p:spPr>
              <a:xfrm>
                <a:off x="5251147" y="1235450"/>
                <a:ext cx="2968633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TW" sz="2000" dirty="0" smtClean="0"/>
                  <a:t>Anchor: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TW" sz="2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sub>
                        </m:sSub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zh-TW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TW" sz="2000" dirty="0" smtClean="0"/>
                  <a:t>=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TW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0.3</m:t>
                        </m:r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0.3</m:t>
                        </m:r>
                      </m:e>
                    </m:d>
                  </m:oMath>
                </a14:m>
                <a:endParaRPr lang="en-US" altLang="zh-TW" sz="2000" dirty="0" smtClean="0"/>
              </a:p>
            </p:txBody>
          </p:sp>
        </mc:Choice>
        <mc:Fallback xmlns="">
          <p:sp>
            <p:nvSpPr>
              <p:cNvPr id="38" name="矩形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1147" y="1235450"/>
                <a:ext cx="2968633" cy="400110"/>
              </a:xfrm>
              <a:prstGeom prst="rect">
                <a:avLst/>
              </a:prstGeom>
              <a:blipFill rotWithShape="0">
                <a:blip r:embed="rId7"/>
                <a:stretch>
                  <a:fillRect l="-2053" t="-9231" b="-2769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矩形 34"/>
          <p:cNvSpPr/>
          <p:nvPr/>
        </p:nvSpPr>
        <p:spPr>
          <a:xfrm>
            <a:off x="922026" y="5357958"/>
            <a:ext cx="1002474" cy="1082666"/>
          </a:xfrm>
          <a:prstGeom prst="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橢圓 20"/>
          <p:cNvSpPr/>
          <p:nvPr/>
        </p:nvSpPr>
        <p:spPr>
          <a:xfrm>
            <a:off x="1898141" y="5482368"/>
            <a:ext cx="180000" cy="1800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8" name="弧形接點 27"/>
          <p:cNvCxnSpPr>
            <a:stCxn id="21" idx="0"/>
            <a:endCxn id="27" idx="2"/>
          </p:cNvCxnSpPr>
          <p:nvPr/>
        </p:nvCxnSpPr>
        <p:spPr>
          <a:xfrm rot="5400000" flipH="1" flipV="1">
            <a:off x="896325" y="3653046"/>
            <a:ext cx="2921138" cy="737507"/>
          </a:xfrm>
          <a:prstGeom prst="curvedConnector3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6390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734070"/>
          </a:xfrm>
        </p:spPr>
        <p:txBody>
          <a:bodyPr/>
          <a:lstStyle/>
          <a:p>
            <a:pPr algn="ctr"/>
            <a:r>
              <a:rPr lang="en-US" altLang="zh-TW" dirty="0" smtClean="0"/>
              <a:t>YOLO</a:t>
            </a:r>
            <a:r>
              <a:rPr lang="zh-TW" altLang="en-US" dirty="0" smtClean="0"/>
              <a:t>如何</a:t>
            </a:r>
            <a:r>
              <a:rPr lang="zh-TW" altLang="en-US" dirty="0"/>
              <a:t>推算物件座標和大小</a:t>
            </a:r>
          </a:p>
        </p:txBody>
      </p:sp>
      <p:sp>
        <p:nvSpPr>
          <p:cNvPr id="40" name="矩形 39"/>
          <p:cNvSpPr/>
          <p:nvPr/>
        </p:nvSpPr>
        <p:spPr>
          <a:xfrm>
            <a:off x="458912" y="1027068"/>
            <a:ext cx="439575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sz="2000" dirty="0" smtClean="0"/>
              <a:t>神經網路學習</a:t>
            </a:r>
            <a:endParaRPr lang="en-US" altLang="zh-TW" sz="2000" dirty="0" smtClean="0"/>
          </a:p>
          <a:p>
            <a:pPr algn="ctr"/>
            <a:r>
              <a:rPr lang="zh-TW" altLang="en-US" sz="2000" dirty="0" smtClean="0"/>
              <a:t>調整藍色</a:t>
            </a:r>
            <a:r>
              <a:rPr lang="zh-TW" altLang="en-US" sz="2000" dirty="0"/>
              <a:t>的</a:t>
            </a:r>
            <a:r>
              <a:rPr lang="en-US" altLang="zh-TW" sz="2000" dirty="0"/>
              <a:t>Anchor</a:t>
            </a:r>
            <a:r>
              <a:rPr lang="zh-TW" altLang="en-US" sz="2000" dirty="0"/>
              <a:t>去</a:t>
            </a:r>
            <a:r>
              <a:rPr lang="en-US" altLang="zh-TW" sz="2000" dirty="0"/>
              <a:t>fit</a:t>
            </a:r>
            <a:r>
              <a:rPr lang="zh-TW" altLang="en-US" sz="2000" dirty="0"/>
              <a:t>狗</a:t>
            </a:r>
            <a:r>
              <a:rPr lang="en-US" altLang="zh-TW" sz="2000" dirty="0" smtClean="0"/>
              <a:t>(</a:t>
            </a:r>
            <a:r>
              <a:rPr lang="zh-TW" altLang="en-US" sz="2000" dirty="0" smtClean="0"/>
              <a:t>兔子的紅框</a:t>
            </a:r>
            <a:r>
              <a:rPr lang="en-US" altLang="zh-TW" sz="2000" dirty="0"/>
              <a:t>)</a:t>
            </a:r>
            <a:endParaRPr lang="zh-TW" altLang="en-US" sz="2000" dirty="0"/>
          </a:p>
        </p:txBody>
      </p:sp>
      <p:pic>
        <p:nvPicPr>
          <p:cNvPr id="41" name="Picture 2" descr="中國宣佈將於2021年放寬「動物實驗」，這會否令美容品牌放開懷抱？ - MING&amp;#39;S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648" y="2732719"/>
            <a:ext cx="3780000" cy="37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2" name="表格 4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373398"/>
              </p:ext>
            </p:extLst>
          </p:nvPr>
        </p:nvGraphicFramePr>
        <p:xfrm>
          <a:off x="835648" y="2757737"/>
          <a:ext cx="3780000" cy="378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0000"/>
                <a:gridCol w="1260000"/>
                <a:gridCol w="1260000"/>
              </a:tblGrid>
              <a:tr h="1260000">
                <a:tc>
                  <a:txBody>
                    <a:bodyPr/>
                    <a:lstStyle/>
                    <a:p>
                      <a:pPr algn="ctr"/>
                      <a:endParaRPr lang="zh-TW" altLang="en-US" sz="2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260000">
                <a:tc>
                  <a:txBody>
                    <a:bodyPr/>
                    <a:lstStyle/>
                    <a:p>
                      <a:pPr algn="ctr"/>
                      <a:endParaRPr lang="zh-TW" altLang="en-US" sz="2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260000">
                <a:tc>
                  <a:txBody>
                    <a:bodyPr/>
                    <a:lstStyle/>
                    <a:p>
                      <a:pPr algn="ctr"/>
                      <a:endParaRPr lang="zh-TW" altLang="en-US" sz="2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43" name="矩形 42"/>
          <p:cNvSpPr/>
          <p:nvPr/>
        </p:nvSpPr>
        <p:spPr>
          <a:xfrm>
            <a:off x="1188161" y="4655149"/>
            <a:ext cx="1550028" cy="1661545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矩形 43"/>
              <p:cNvSpPr/>
              <p:nvPr/>
            </p:nvSpPr>
            <p:spPr>
              <a:xfrm>
                <a:off x="200149" y="1807049"/>
                <a:ext cx="5050998" cy="75418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TW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TW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0.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0.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altLang="zh-TW" sz="20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  <m:d>
                        <m:dPr>
                          <m:ctrlPr>
                            <a:rPr lang="en-US" altLang="zh-TW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e>
                      </m:d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=(</m:t>
                      </m:r>
                      <m:r>
                        <m:rPr>
                          <m:nor/>
                        </m:rPr>
                        <a:rPr lang="en-US" altLang="zh-TW" sz="2000" dirty="0"/>
                        <m:t>0.9, </m:t>
                      </m:r>
                      <m:r>
                        <m:rPr>
                          <m:nor/>
                        </m:rPr>
                        <a:rPr lang="en-US" altLang="zh-TW" sz="2000" b="0" i="0" dirty="0" smtClean="0"/>
                        <m:t>2</m:t>
                      </m:r>
                      <m:r>
                        <m:rPr>
                          <m:nor/>
                        </m:rPr>
                        <a:rPr lang="en-US" altLang="zh-TW" sz="2000" dirty="0"/>
                        <m:t>.5</m:t>
                      </m:r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TW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TW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TW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0.4</m:t>
                          </m:r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 0.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44" name="矩形 4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149" y="1807049"/>
                <a:ext cx="5050998" cy="754181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直線單箭頭接點 44"/>
          <p:cNvCxnSpPr/>
          <p:nvPr/>
        </p:nvCxnSpPr>
        <p:spPr>
          <a:xfrm>
            <a:off x="697569" y="2757255"/>
            <a:ext cx="18080" cy="2430085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矩形 45"/>
              <p:cNvSpPr/>
              <p:nvPr/>
            </p:nvSpPr>
            <p:spPr>
              <a:xfrm>
                <a:off x="202175" y="3720704"/>
                <a:ext cx="513474" cy="4242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46" name="矩形 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175" y="3720704"/>
                <a:ext cx="513474" cy="424283"/>
              </a:xfrm>
              <a:prstGeom prst="rect">
                <a:avLst/>
              </a:prstGeom>
              <a:blipFill rotWithShape="0">
                <a:blip r:embed="rId5"/>
                <a:stretch>
                  <a:fillRect b="-571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矩形 46"/>
              <p:cNvSpPr/>
              <p:nvPr/>
            </p:nvSpPr>
            <p:spPr>
              <a:xfrm>
                <a:off x="697569" y="6537737"/>
                <a:ext cx="1624804" cy="39126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altLang="zh-TW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altLang="zh-TW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TW" dirty="0"/>
                  <a:t>=(0, 2) 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47" name="矩形 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569" y="6537737"/>
                <a:ext cx="1624804" cy="391261"/>
              </a:xfrm>
              <a:prstGeom prst="rect">
                <a:avLst/>
              </a:prstGeom>
              <a:blipFill rotWithShape="0">
                <a:blip r:embed="rId6"/>
                <a:stretch>
                  <a:fillRect l="-1124" t="-6154" r="-1873" b="-1846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矩形 47"/>
          <p:cNvSpPr/>
          <p:nvPr/>
        </p:nvSpPr>
        <p:spPr>
          <a:xfrm>
            <a:off x="922026" y="5357958"/>
            <a:ext cx="1002474" cy="1082666"/>
          </a:xfrm>
          <a:prstGeom prst="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9" name="橢圓 48"/>
          <p:cNvSpPr/>
          <p:nvPr/>
        </p:nvSpPr>
        <p:spPr>
          <a:xfrm>
            <a:off x="1898141" y="5482368"/>
            <a:ext cx="180000" cy="1800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50" name="弧形接點 49"/>
          <p:cNvCxnSpPr>
            <a:stCxn id="49" idx="0"/>
            <a:endCxn id="44" idx="2"/>
          </p:cNvCxnSpPr>
          <p:nvPr/>
        </p:nvCxnSpPr>
        <p:spPr>
          <a:xfrm rot="5400000" flipH="1" flipV="1">
            <a:off x="896325" y="3653046"/>
            <a:ext cx="2921138" cy="737507"/>
          </a:xfrm>
          <a:prstGeom prst="curvedConnector3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矩形 50"/>
              <p:cNvSpPr/>
              <p:nvPr/>
            </p:nvSpPr>
            <p:spPr>
              <a:xfrm>
                <a:off x="5157780" y="2561230"/>
                <a:ext cx="7034220" cy="167751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altLang="zh-TW" sz="2000" dirty="0" smtClean="0">
                    <a:latin typeface="Cambria Math" panose="02040503050406030204" pitchFamily="18" charset="0"/>
                  </a:rPr>
                  <a:t>YOLO</a:t>
                </a:r>
                <a:r>
                  <a:rPr lang="zh-TW" altLang="en-US" sz="2000" dirty="0" smtClean="0">
                    <a:latin typeface="Cambria Math" panose="02040503050406030204" pitchFamily="18" charset="0"/>
                  </a:rPr>
                  <a:t>這個</a:t>
                </a:r>
                <a:r>
                  <a:rPr lang="zh-TW" altLang="en-US" sz="2000" dirty="0">
                    <a:latin typeface="Cambria Math" panose="02040503050406030204" pitchFamily="18" charset="0"/>
                  </a:rPr>
                  <a:t>物件的答案</a:t>
                </a:r>
                <a:r>
                  <a:rPr lang="zh-TW" altLang="en-US" sz="2000" dirty="0" smtClean="0">
                    <a:latin typeface="Cambria Math" panose="02040503050406030204" pitchFamily="18" charset="0"/>
                  </a:rPr>
                  <a:t>是</a:t>
                </a:r>
                <a:r>
                  <a:rPr lang="en-US" altLang="zh-TW" sz="2000" dirty="0" smtClean="0">
                    <a:latin typeface="Cambria Math" panose="02040503050406030204" pitchFamily="18" charset="0"/>
                  </a:rPr>
                  <a:t>:</a:t>
                </a:r>
              </a:p>
              <a:p>
                <a:pPr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000" i="1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altLang="zh-TW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=0.9</m:t>
                      </m:r>
                    </m:oMath>
                  </m:oMathPara>
                </a14:m>
                <a:endParaRPr lang="en-US" altLang="zh-TW" sz="2000" dirty="0">
                  <a:latin typeface="Cambria Math" panose="02040503050406030204" pitchFamily="18" charset="0"/>
                </a:endParaRPr>
              </a:p>
              <a:p>
                <a:pPr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000" i="1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altLang="zh-TW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e>
                      </m:d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en-US" altLang="zh-TW" sz="2000" dirty="0">
                  <a:latin typeface="Cambria Math" panose="02040503050406030204" pitchFamily="18" charset="0"/>
                </a:endParaRPr>
              </a:p>
              <a:p>
                <a:pPr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TW" sz="2000">
                          <a:latin typeface="Cambria Math" panose="02040503050406030204" pitchFamily="18" charset="0"/>
                        </a:rPr>
                        <m:t>log</m:t>
                      </m:r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⁡(1.33)</m:t>
                      </m:r>
                    </m:oMath>
                  </m:oMathPara>
                </a14:m>
                <a:endParaRPr lang="en-US" altLang="zh-TW" sz="2000" dirty="0">
                  <a:latin typeface="Cambria Math" panose="02040503050406030204" pitchFamily="18" charset="0"/>
                </a:endParaRPr>
              </a:p>
              <a:p>
                <a:pPr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TW" sz="2000">
                          <a:latin typeface="Cambria Math" panose="02040503050406030204" pitchFamily="18" charset="0"/>
                        </a:rPr>
                        <m:t>log</m:t>
                      </m:r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⁡(1.33)</m:t>
                      </m:r>
                    </m:oMath>
                  </m:oMathPara>
                </a14:m>
                <a:endParaRPr lang="en-US" altLang="zh-TW" sz="200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1" name="矩形 5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7780" y="2561230"/>
                <a:ext cx="7034220" cy="1677511"/>
              </a:xfrm>
              <a:prstGeom prst="rect">
                <a:avLst/>
              </a:prstGeom>
              <a:blipFill rotWithShape="0">
                <a:blip r:embed="rId7"/>
                <a:stretch>
                  <a:fillRect l="-867" t="-2182" b="-363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矩形 51"/>
              <p:cNvSpPr/>
              <p:nvPr/>
            </p:nvSpPr>
            <p:spPr>
              <a:xfrm>
                <a:off x="5400724" y="4328514"/>
                <a:ext cx="6548331" cy="49430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altLang="zh-TW" sz="2400" dirty="0" smtClean="0">
                    <a:latin typeface="Cambria Math" panose="02040503050406030204" pitchFamily="18" charset="0"/>
                  </a:rPr>
                  <a:t>YOLO</a:t>
                </a:r>
                <a:r>
                  <a:rPr lang="zh-TW" altLang="en-US" sz="2400" dirty="0">
                    <a:latin typeface="Cambria Math" panose="02040503050406030204" pitchFamily="18" charset="0"/>
                  </a:rPr>
                  <a:t>模型輸出</a:t>
                </a:r>
                <a:r>
                  <a:rPr lang="en-US" altLang="zh-TW" sz="2400" dirty="0" smtClean="0">
                    <a:latin typeface="Cambria Math" panose="02040503050406030204" pitchFamily="18" charset="0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acc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altLang="zh-TW" sz="24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acc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altLang="zh-TW" sz="240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acc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en-US" altLang="zh-TW" sz="24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acc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</m:oMath>
                </a14:m>
                <a:r>
                  <a:rPr lang="en-US" altLang="zh-TW" sz="2400" dirty="0" smtClean="0">
                    <a:latin typeface="Cambria Math" panose="02040503050406030204" pitchFamily="18" charset="0"/>
                  </a:rPr>
                  <a:t>)</a:t>
                </a:r>
                <a:r>
                  <a:rPr lang="zh-TW" altLang="en-US" sz="2400" dirty="0" smtClean="0">
                    <a:latin typeface="Cambria Math" panose="02040503050406030204" pitchFamily="18" charset="0"/>
                  </a:rPr>
                  <a:t>去逼近</a:t>
                </a:r>
                <a:r>
                  <a:rPr lang="en-US" altLang="zh-TW" sz="2400" dirty="0">
                    <a:latin typeface="Cambria Math" panose="02040503050406030204" pitchFamily="18" charset="0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altLang="zh-TW" sz="24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altLang="zh-TW" sz="240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en-US" altLang="zh-TW" sz="24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</m:oMath>
                </a14:m>
                <a:r>
                  <a:rPr lang="en-US" altLang="zh-TW" sz="2400" dirty="0" smtClean="0">
                    <a:latin typeface="Cambria Math" panose="02040503050406030204" pitchFamily="18" charset="0"/>
                  </a:rPr>
                  <a:t>)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52" name="矩形 5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0724" y="4328514"/>
                <a:ext cx="6548331" cy="494302"/>
              </a:xfrm>
              <a:prstGeom prst="rect">
                <a:avLst/>
              </a:prstGeom>
              <a:blipFill rotWithShape="0">
                <a:blip r:embed="rId8"/>
                <a:stretch>
                  <a:fillRect l="-1490" t="-11111" r="-652" b="-2098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80796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31505" y="32283"/>
            <a:ext cx="10515600" cy="1325562"/>
          </a:xfrm>
        </p:spPr>
        <p:txBody>
          <a:bodyPr/>
          <a:lstStyle/>
          <a:p>
            <a:pPr algn="ctr"/>
            <a:r>
              <a:rPr lang="en-US" altLang="zh-TW" dirty="0" smtClean="0"/>
              <a:t>YOLOv1</a:t>
            </a:r>
            <a:r>
              <a:rPr lang="zh-TW" altLang="en-US" dirty="0" smtClean="0"/>
              <a:t>和</a:t>
            </a:r>
            <a:r>
              <a:rPr lang="en-US" altLang="zh-TW" dirty="0" smtClean="0"/>
              <a:t>V2</a:t>
            </a:r>
            <a:r>
              <a:rPr lang="zh-TW" altLang="en-US" dirty="0" smtClean="0"/>
              <a:t>以上差異</a:t>
            </a:r>
            <a:endParaRPr lang="zh-TW" altLang="en-US" dirty="0"/>
          </a:p>
        </p:txBody>
      </p:sp>
      <p:pic>
        <p:nvPicPr>
          <p:cNvPr id="4" name="Picture 2" descr="中國宣佈將於2021年放寬「動物實驗」，這會否令美容品牌放開懷抱？ - MING&amp;#39;S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127" y="1868357"/>
            <a:ext cx="3780000" cy="37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22633"/>
              </p:ext>
            </p:extLst>
          </p:nvPr>
        </p:nvGraphicFramePr>
        <p:xfrm>
          <a:off x="845127" y="1893375"/>
          <a:ext cx="3780000" cy="378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0000"/>
                <a:gridCol w="1260000"/>
                <a:gridCol w="1260000"/>
              </a:tblGrid>
              <a:tr h="1260000">
                <a:tc>
                  <a:txBody>
                    <a:bodyPr/>
                    <a:lstStyle/>
                    <a:p>
                      <a:pPr algn="ctr"/>
                      <a:endParaRPr lang="zh-TW" altLang="en-US" sz="2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260000">
                <a:tc>
                  <a:txBody>
                    <a:bodyPr/>
                    <a:lstStyle/>
                    <a:p>
                      <a:pPr algn="ctr"/>
                      <a:endParaRPr lang="zh-TW" altLang="en-US" sz="2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260000">
                <a:tc>
                  <a:txBody>
                    <a:bodyPr/>
                    <a:lstStyle/>
                    <a:p>
                      <a:pPr algn="ctr"/>
                      <a:endParaRPr lang="zh-TW" altLang="en-US" sz="2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6" name="矩形 5"/>
          <p:cNvSpPr/>
          <p:nvPr/>
        </p:nvSpPr>
        <p:spPr>
          <a:xfrm>
            <a:off x="1197640" y="3790787"/>
            <a:ext cx="1550028" cy="1661545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931505" y="1050144"/>
                <a:ext cx="8606190" cy="75418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TW" sz="2000" dirty="0" smtClean="0"/>
                  <a:t>YOLOv1</a:t>
                </a:r>
                <a:r>
                  <a:rPr lang="zh-TW" altLang="en-US" sz="2000" dirty="0" smtClean="0"/>
                  <a:t>物件實際的框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TW" sz="2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  <m:r>
                      <a:rPr lang="en-US" altLang="zh-TW" sz="20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TW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0.</m:t>
                        </m:r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0.</m:t>
                        </m:r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7, 0.4, 0.4</m:t>
                        </m:r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endParaRPr lang="en-US" altLang="zh-TW" sz="2000" i="1" dirty="0" smtClean="0">
                  <a:latin typeface="Cambria Math" panose="02040503050406030204" pitchFamily="18" charset="0"/>
                </a:endParaRPr>
              </a:p>
              <a:p>
                <a:r>
                  <a:rPr lang="en-US" altLang="zh-TW" sz="2000" dirty="0"/>
                  <a:t>YOLOv2</a:t>
                </a:r>
                <a:r>
                  <a:rPr lang="zh-TW" altLang="en-US" sz="2000" dirty="0" smtClean="0"/>
                  <a:t>↑物件</a:t>
                </a:r>
                <a:r>
                  <a:rPr lang="zh-TW" altLang="en-US" sz="2000" dirty="0"/>
                  <a:t>實際的</a:t>
                </a:r>
                <a:r>
                  <a:rPr lang="zh-TW" altLang="en-US" sz="2000" dirty="0" smtClean="0"/>
                  <a:t>框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TW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TW" sz="20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sub>
                        </m:sSub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TW" sz="20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</m:e>
                    </m:d>
                    <m:r>
                      <a:rPr lang="en-US" altLang="zh-TW" sz="2000" i="1">
                        <a:latin typeface="Cambria Math" panose="02040503050406030204" pitchFamily="18" charset="0"/>
                      </a:rPr>
                      <m:t>=(</m:t>
                    </m:r>
                    <m:r>
                      <m:rPr>
                        <m:nor/>
                      </m:rPr>
                      <a:rPr lang="en-US" altLang="zh-TW" sz="2000" dirty="0"/>
                      <m:t>0.9, </m:t>
                    </m:r>
                    <m:r>
                      <m:rPr>
                        <m:nor/>
                      </m:rPr>
                      <a:rPr lang="en-US" altLang="zh-TW" sz="2000" b="0" i="0" dirty="0" smtClean="0"/>
                      <m:t>2</m:t>
                    </m:r>
                    <m:r>
                      <m:rPr>
                        <m:nor/>
                      </m:rPr>
                      <a:rPr lang="en-US" altLang="zh-TW" sz="2000" dirty="0"/>
                      <m:t>.5</m:t>
                    </m:r>
                    <m:r>
                      <m:rPr>
                        <m:nor/>
                      </m:rPr>
                      <a:rPr lang="en-US" altLang="zh-TW" sz="2000" b="0" i="0" dirty="0" smtClean="0"/>
                      <m:t>, 0.4,0.4</m:t>
                    </m:r>
                    <m:r>
                      <a:rPr lang="en-US" altLang="zh-TW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TW" sz="2000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505" y="1050144"/>
                <a:ext cx="8606190" cy="754181"/>
              </a:xfrm>
              <a:prstGeom prst="rect">
                <a:avLst/>
              </a:prstGeom>
              <a:blipFill rotWithShape="0">
                <a:blip r:embed="rId4"/>
                <a:stretch>
                  <a:fillRect l="-779" t="-4839" b="-1048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矩形 9"/>
          <p:cNvSpPr/>
          <p:nvPr/>
        </p:nvSpPr>
        <p:spPr>
          <a:xfrm>
            <a:off x="931505" y="4493596"/>
            <a:ext cx="1002474" cy="1082666"/>
          </a:xfrm>
          <a:prstGeom prst="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橢圓 10"/>
          <p:cNvSpPr/>
          <p:nvPr/>
        </p:nvSpPr>
        <p:spPr>
          <a:xfrm>
            <a:off x="1907620" y="4618006"/>
            <a:ext cx="180000" cy="1800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橢圓 13"/>
          <p:cNvSpPr/>
          <p:nvPr/>
        </p:nvSpPr>
        <p:spPr>
          <a:xfrm>
            <a:off x="1342742" y="4944929"/>
            <a:ext cx="180000" cy="180000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5" name="弧形接點 14"/>
          <p:cNvCxnSpPr>
            <a:stCxn id="10" idx="1"/>
            <a:endCxn id="18" idx="1"/>
          </p:cNvCxnSpPr>
          <p:nvPr/>
        </p:nvCxnSpPr>
        <p:spPr>
          <a:xfrm rot="10800000" flipV="1">
            <a:off x="393695" y="5034929"/>
            <a:ext cx="537811" cy="1297306"/>
          </a:xfrm>
          <a:prstGeom prst="curvedConnector3">
            <a:avLst>
              <a:gd name="adj1" fmla="val 142506"/>
            </a:avLst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/>
              <p:cNvSpPr/>
              <p:nvPr/>
            </p:nvSpPr>
            <p:spPr>
              <a:xfrm>
                <a:off x="393694" y="5934850"/>
                <a:ext cx="7764786" cy="79476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TW" sz="2000" dirty="0" smtClean="0"/>
                  <a:t>YOLOv1: </a:t>
                </a:r>
                <a:r>
                  <a:rPr lang="zh-TW" altLang="en-US" sz="2000" dirty="0"/>
                  <a:t>預測的框</a:t>
                </a:r>
                <a:r>
                  <a:rPr lang="en-US" altLang="zh-TW" sz="2000" dirty="0"/>
                  <a:t>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TW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altLang="zh-TW" sz="2000" dirty="0"/>
                  <a:t>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TW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altLang="zh-TW" sz="2000" dirty="0"/>
                  <a:t>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TW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</m:oMath>
                </a14:m>
                <a:r>
                  <a:rPr lang="en-US" altLang="zh-TW" sz="2000" dirty="0"/>
                  <a:t>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TW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acc>
                  </m:oMath>
                </a14:m>
                <a:r>
                  <a:rPr lang="en-US" altLang="zh-TW" sz="2000" dirty="0"/>
                  <a:t>)=(0.2,0.8, 0.3,0.3</a:t>
                </a:r>
                <a:r>
                  <a:rPr lang="en-US" altLang="zh-TW" sz="2000" dirty="0" smtClean="0"/>
                  <a:t>)</a:t>
                </a:r>
              </a:p>
              <a:p>
                <a:r>
                  <a:rPr lang="en-US" altLang="zh-TW" sz="2000" dirty="0" smtClean="0"/>
                  <a:t>YOLOv2</a:t>
                </a:r>
                <a:r>
                  <a:rPr lang="zh-TW" altLang="en-US" sz="2000" dirty="0" smtClean="0"/>
                  <a:t>↑</a:t>
                </a:r>
                <a:r>
                  <a:rPr lang="en-US" altLang="zh-TW" sz="2000" dirty="0" smtClean="0"/>
                  <a:t>: </a:t>
                </a:r>
                <a:r>
                  <a:rPr lang="zh-TW" altLang="en-US" sz="2000" dirty="0"/>
                  <a:t>預測的框</a:t>
                </a:r>
                <a:r>
                  <a:rPr lang="en-US" altLang="zh-TW" sz="2000" dirty="0" smtClean="0"/>
                  <a:t>(</a:t>
                </a:r>
                <a14:m>
                  <m:oMath xmlns:m="http://schemas.openxmlformats.org/officeDocument/2006/math">
                    <m:r>
                      <a:rPr lang="zh-TW" altLang="en-US" sz="2000" i="1"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altLang="zh-TW" sz="2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zh-TW" sz="2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TW" sz="20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e>
                    </m:d>
                    <m:r>
                      <a:rPr lang="en-US" altLang="zh-TW" sz="20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zh-TW" altLang="en-US" sz="2000" i="1"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altLang="zh-TW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zh-TW" sz="2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TW" sz="20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TW" sz="20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e>
                    </m:d>
                    <m:r>
                      <a:rPr lang="en-US" altLang="zh-TW" sz="200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altLang="zh-TW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TW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acc>
                      </m:e>
                      <m:sub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</m:oMath>
                </a14:m>
                <a:r>
                  <a:rPr lang="en-US" altLang="zh-TW" sz="2000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TW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acc>
                      </m:e>
                      <m:sub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</m:oMath>
                </a14:m>
                <a:r>
                  <a:rPr lang="en-US" altLang="zh-TW" sz="2000" dirty="0" smtClean="0"/>
                  <a:t>)=(0.5,0.5, log(1.5), </a:t>
                </a:r>
                <a:r>
                  <a:rPr lang="en-US" altLang="zh-TW" sz="2000" dirty="0"/>
                  <a:t>log(1.5)</a:t>
                </a:r>
                <a:r>
                  <a:rPr lang="en-US" altLang="zh-TW" sz="2000" dirty="0" smtClean="0"/>
                  <a:t>)</a:t>
                </a:r>
                <a:endParaRPr lang="zh-TW" altLang="en-US" sz="2000" dirty="0"/>
              </a:p>
            </p:txBody>
          </p:sp>
        </mc:Choice>
        <mc:Fallback xmlns="">
          <p:sp>
            <p:nvSpPr>
              <p:cNvPr id="18" name="矩形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694" y="5934850"/>
                <a:ext cx="7764786" cy="794769"/>
              </a:xfrm>
              <a:prstGeom prst="rect">
                <a:avLst/>
              </a:prstGeom>
              <a:blipFill rotWithShape="0">
                <a:blip r:embed="rId5"/>
                <a:stretch>
                  <a:fillRect l="-864" t="-4615" b="-769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矩形 26"/>
              <p:cNvSpPr/>
              <p:nvPr/>
            </p:nvSpPr>
            <p:spPr>
              <a:xfrm>
                <a:off x="4977640" y="1868357"/>
                <a:ext cx="7106811" cy="36040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altLang="zh-TW" dirty="0" smtClean="0"/>
                  <a:t>YOLOv2</a:t>
                </a:r>
                <a:r>
                  <a:rPr lang="zh-TW" altLang="en-US" dirty="0"/>
                  <a:t>↑ 假設 </a:t>
                </a:r>
                <a:r>
                  <a:rPr lang="en-US" altLang="zh-TW" dirty="0"/>
                  <a:t>Anchor: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sub>
                        </m:s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TW" dirty="0"/>
                  <a:t>=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0.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, 0.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</m:oMath>
                </a14:m>
                <a:endParaRPr lang="en-US" altLang="zh-TW" dirty="0"/>
              </a:p>
              <a:p>
                <a:pPr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TW" altLang="en-US" i="1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  <m:r>
                        <a:rPr lang="en-US" altLang="zh-TW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  <m:r>
                        <a:rPr lang="zh-TW" altLang="en-US" i="1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=0.9−0=0.9</m:t>
                      </m:r>
                    </m:oMath>
                  </m:oMathPara>
                </a14:m>
                <a:endParaRPr lang="en-US" altLang="zh-TW" i="1" dirty="0">
                  <a:latin typeface="Cambria Math" panose="02040503050406030204" pitchFamily="18" charset="0"/>
                </a:endParaRPr>
              </a:p>
              <a:p>
                <a:pPr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TW" altLang="en-US" i="1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e>
                      </m:d>
                      <m:r>
                        <a:rPr lang="en-US" altLang="zh-TW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  <m:r>
                        <a:rPr lang="zh-TW" altLang="en-US" i="1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e>
                      </m:d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2.5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=0.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altLang="zh-TW" i="1" dirty="0" smtClean="0">
                  <a:latin typeface="Cambria Math" panose="02040503050406030204" pitchFamily="18" charset="0"/>
                </a:endParaRPr>
              </a:p>
              <a:p>
                <a:pPr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dirty="0">
                          <a:latin typeface="Cambria Math" panose="02040503050406030204" pitchFamily="18" charset="0"/>
                        </a:rPr>
                        <m:t>0.4=</m:t>
                      </m:r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sSup>
                        <m:sSup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</m:sup>
                      </m:sSup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=0.2</m:t>
                      </m:r>
                      <m:sSup>
                        <m:sSup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</m:sup>
                      </m:sSup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  <m:sSup>
                        <m:sSup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</m:sup>
                      </m:sSup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TW" b="0" i="0" smtClean="0">
                          <a:latin typeface="Cambria Math" panose="02040503050406030204" pitchFamily="18" charset="0"/>
                        </a:rPr>
                        <m:t>log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dirty="0"/>
              </a:p>
              <a:p>
                <a:pPr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dirty="0">
                          <a:latin typeface="Cambria Math" panose="02040503050406030204" pitchFamily="18" charset="0"/>
                        </a:rPr>
                        <m:t>0.4=</m:t>
                      </m:r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sSup>
                        <m:sSup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</m:sup>
                      </m:sSup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=0.2</m:t>
                      </m:r>
                      <m:sSup>
                        <m:sSup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</m:sup>
                      </m:sSup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  <m:sSup>
                        <m:sSup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sSub>
                            <m:sSubPr>
                              <m:ctrlPr>
                                <a:rPr lang="en-US" altLang="zh-TW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</m:sup>
                      </m:sSup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TW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altLang="zh-TW" i="1" dirty="0" smtClean="0">
                  <a:latin typeface="Cambria Math" panose="02040503050406030204" pitchFamily="18" charset="0"/>
                </a:endParaRPr>
              </a:p>
              <a:p>
                <a:pPr>
                  <a:spcBef>
                    <a:spcPts val="600"/>
                  </a:spcBef>
                </a:pPr>
                <a:endParaRPr lang="en-US" altLang="zh-TW" i="1" dirty="0" smtClean="0">
                  <a:latin typeface="Cambria Math" panose="02040503050406030204" pitchFamily="18" charset="0"/>
                </a:endParaRPr>
              </a:p>
              <a:p>
                <a:pPr>
                  <a:spcBef>
                    <a:spcPts val="600"/>
                  </a:spcBef>
                </a:pPr>
                <a:endParaRPr lang="en-US" altLang="zh-TW" i="1" dirty="0" smtClean="0">
                  <a:latin typeface="Cambria Math" panose="02040503050406030204" pitchFamily="18" charset="0"/>
                </a:endParaRPr>
              </a:p>
              <a:p>
                <a:pPr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sub>
                              </m:s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sub>
                              </m:s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2∗</m:t>
                          </m:r>
                          <m:d>
                            <m:d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TW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⁡(2)−</m:t>
                              </m:r>
                              <m:r>
                                <m:rPr>
                                  <m:sty m:val="p"/>
                                </m:rPr>
                                <a:rPr lang="en-US" altLang="zh-TW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1.5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=0.0312</m:t>
                      </m:r>
                    </m:oMath>
                  </m:oMathPara>
                </a14:m>
                <a:endParaRPr lang="en-US" altLang="zh-TW" b="0" i="1" dirty="0" smtClean="0">
                  <a:latin typeface="Cambria Math" panose="02040503050406030204" pitchFamily="18" charset="0"/>
                </a:endParaRPr>
              </a:p>
              <a:p>
                <a:pPr>
                  <a:spcBef>
                    <a:spcPts val="600"/>
                  </a:spcBef>
                </a:pPr>
                <a:endParaRPr lang="en-US" altLang="zh-TW" i="1" dirty="0" smtClean="0">
                  <a:latin typeface="Cambria Math" panose="02040503050406030204" pitchFamily="18" charset="0"/>
                </a:endParaRPr>
              </a:p>
              <a:p>
                <a:pPr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𝑙𝑜𝑠𝑠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=0.32+0.0312=0.3512</m:t>
                      </m:r>
                    </m:oMath>
                  </m:oMathPara>
                </a14:m>
                <a:endParaRPr lang="en-US" altLang="zh-TW" i="1" dirty="0" smtClean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7" name="矩形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7640" y="1868357"/>
                <a:ext cx="7106811" cy="3604064"/>
              </a:xfrm>
              <a:prstGeom prst="rect">
                <a:avLst/>
              </a:prstGeom>
              <a:blipFill rotWithShape="0">
                <a:blip r:embed="rId6"/>
                <a:stretch>
                  <a:fillRect l="-773" t="-84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33332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 smtClean="0"/>
              <a:t>YOLOv3</a:t>
            </a:r>
            <a:r>
              <a:rPr lang="zh-TW" altLang="en-US" dirty="0" smtClean="0"/>
              <a:t>後引入</a:t>
            </a:r>
            <a:r>
              <a:rPr lang="en-US" altLang="zh-TW" dirty="0" smtClean="0"/>
              <a:t>Multi-scale Detection</a:t>
            </a:r>
            <a:endParaRPr lang="zh-TW" altLang="en-US" dirty="0"/>
          </a:p>
        </p:txBody>
      </p:sp>
      <p:sp>
        <p:nvSpPr>
          <p:cNvPr id="8" name="文字方塊 7"/>
          <p:cNvSpPr txBox="1"/>
          <p:nvPr/>
        </p:nvSpPr>
        <p:spPr>
          <a:xfrm>
            <a:off x="688755" y="1521167"/>
            <a:ext cx="10752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dirty="0"/>
              <a:t>在</a:t>
            </a:r>
            <a:r>
              <a:rPr lang="zh-TW" altLang="en-US" sz="3600" dirty="0" smtClean="0"/>
              <a:t>最後預測的</a:t>
            </a:r>
            <a:r>
              <a:rPr lang="en-US" altLang="zh-TW" sz="3600" dirty="0" smtClean="0"/>
              <a:t>S*S</a:t>
            </a:r>
            <a:r>
              <a:rPr lang="zh-TW" altLang="en-US" sz="3600" dirty="0" smtClean="0"/>
              <a:t> 的每個</a:t>
            </a:r>
            <a:r>
              <a:rPr lang="en-US" altLang="zh-TW" sz="3600" dirty="0" smtClean="0"/>
              <a:t>grid</a:t>
            </a:r>
            <a:r>
              <a:rPr lang="zh-TW" altLang="en-US" sz="3600" dirty="0" smtClean="0"/>
              <a:t> </a:t>
            </a:r>
            <a:r>
              <a:rPr lang="en-US" altLang="zh-TW" sz="3600" dirty="0" smtClean="0"/>
              <a:t>cell</a:t>
            </a:r>
            <a:r>
              <a:rPr lang="zh-TW" altLang="en-US" sz="3600" dirty="0" smtClean="0"/>
              <a:t>都預設幾個</a:t>
            </a:r>
            <a:r>
              <a:rPr lang="en-US" altLang="zh-TW" sz="3600" dirty="0" smtClean="0"/>
              <a:t>Anchors</a:t>
            </a:r>
            <a:r>
              <a:rPr lang="zh-TW" altLang="en-US" sz="3600" dirty="0" smtClean="0"/>
              <a:t>。</a:t>
            </a:r>
            <a:endParaRPr lang="en-US" altLang="zh-TW" sz="3600" dirty="0" smtClean="0"/>
          </a:p>
        </p:txBody>
      </p:sp>
      <p:graphicFrame>
        <p:nvGraphicFramePr>
          <p:cNvPr id="13" name="表格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8317804"/>
              </p:ext>
            </p:extLst>
          </p:nvPr>
        </p:nvGraphicFramePr>
        <p:xfrm>
          <a:off x="6409237" y="2972801"/>
          <a:ext cx="3780000" cy="378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0000"/>
                <a:gridCol w="540000"/>
                <a:gridCol w="540000"/>
                <a:gridCol w="540000"/>
                <a:gridCol w="540000"/>
                <a:gridCol w="540000"/>
                <a:gridCol w="540000"/>
              </a:tblGrid>
              <a:tr h="540000">
                <a:tc>
                  <a:txBody>
                    <a:bodyPr/>
                    <a:lstStyle/>
                    <a:p>
                      <a:pPr algn="ctr"/>
                      <a:endParaRPr lang="zh-TW" altLang="en-US" sz="2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40000">
                <a:tc>
                  <a:txBody>
                    <a:bodyPr/>
                    <a:lstStyle/>
                    <a:p>
                      <a:pPr algn="ctr"/>
                      <a:endParaRPr lang="zh-TW" altLang="en-US" sz="2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40000">
                <a:tc>
                  <a:txBody>
                    <a:bodyPr/>
                    <a:lstStyle/>
                    <a:p>
                      <a:pPr algn="ctr"/>
                      <a:endParaRPr lang="zh-TW" altLang="en-US" sz="2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40000">
                <a:tc>
                  <a:txBody>
                    <a:bodyPr/>
                    <a:lstStyle/>
                    <a:p>
                      <a:pPr algn="ctr"/>
                      <a:endParaRPr lang="zh-TW" altLang="en-US" sz="2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40000">
                <a:tc>
                  <a:txBody>
                    <a:bodyPr/>
                    <a:lstStyle/>
                    <a:p>
                      <a:pPr algn="ctr"/>
                      <a:endParaRPr lang="zh-TW" altLang="en-US" sz="2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40000">
                <a:tc>
                  <a:txBody>
                    <a:bodyPr/>
                    <a:lstStyle/>
                    <a:p>
                      <a:pPr algn="ctr"/>
                      <a:endParaRPr lang="zh-TW" altLang="en-US" sz="2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40000">
                <a:tc>
                  <a:txBody>
                    <a:bodyPr/>
                    <a:lstStyle/>
                    <a:p>
                      <a:pPr algn="ctr"/>
                      <a:endParaRPr lang="zh-TW" altLang="en-US" sz="2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15" name="矩形 14"/>
          <p:cNvSpPr/>
          <p:nvPr/>
        </p:nvSpPr>
        <p:spPr>
          <a:xfrm>
            <a:off x="7794111" y="4319503"/>
            <a:ext cx="1010247" cy="1086595"/>
          </a:xfrm>
          <a:prstGeom prst="rect">
            <a:avLst/>
          </a:prstGeom>
          <a:noFill/>
          <a:ln w="38100">
            <a:solidFill>
              <a:srgbClr val="F70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/>
          <p:cNvSpPr/>
          <p:nvPr/>
        </p:nvSpPr>
        <p:spPr>
          <a:xfrm>
            <a:off x="7969308" y="4690081"/>
            <a:ext cx="659855" cy="345440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/>
          <p:cNvSpPr/>
          <p:nvPr/>
        </p:nvSpPr>
        <p:spPr>
          <a:xfrm>
            <a:off x="8138251" y="4451963"/>
            <a:ext cx="321971" cy="821676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 17"/>
          <p:cNvSpPr/>
          <p:nvPr/>
        </p:nvSpPr>
        <p:spPr>
          <a:xfrm>
            <a:off x="6065035" y="2397746"/>
            <a:ext cx="479037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3200" dirty="0" smtClean="0"/>
              <a:t>7*7</a:t>
            </a:r>
            <a:r>
              <a:rPr lang="zh-TW" altLang="en-US" sz="3200" dirty="0" smtClean="0"/>
              <a:t>的</a:t>
            </a:r>
            <a:r>
              <a:rPr lang="zh-TW" altLang="en-US" sz="3200" dirty="0"/>
              <a:t>特徵</a:t>
            </a:r>
            <a:r>
              <a:rPr lang="zh-TW" altLang="en-US" sz="3200" dirty="0" smtClean="0"/>
              <a:t>圖</a:t>
            </a:r>
            <a:endParaRPr lang="zh-TW" altLang="en-US" sz="3200" dirty="0"/>
          </a:p>
        </p:txBody>
      </p:sp>
      <p:graphicFrame>
        <p:nvGraphicFramePr>
          <p:cNvPr id="9" name="表格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3771859"/>
              </p:ext>
            </p:extLst>
          </p:nvPr>
        </p:nvGraphicFramePr>
        <p:xfrm>
          <a:off x="1963380" y="3008111"/>
          <a:ext cx="3780000" cy="378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0000"/>
                <a:gridCol w="1260000"/>
                <a:gridCol w="1260000"/>
              </a:tblGrid>
              <a:tr h="1260000">
                <a:tc>
                  <a:txBody>
                    <a:bodyPr/>
                    <a:lstStyle/>
                    <a:p>
                      <a:pPr algn="ctr"/>
                      <a:endParaRPr lang="zh-TW" altLang="en-US" sz="2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260000">
                <a:tc>
                  <a:txBody>
                    <a:bodyPr/>
                    <a:lstStyle/>
                    <a:p>
                      <a:pPr algn="ctr"/>
                      <a:endParaRPr lang="zh-TW" altLang="en-US" sz="2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260000">
                <a:tc>
                  <a:txBody>
                    <a:bodyPr/>
                    <a:lstStyle/>
                    <a:p>
                      <a:pPr algn="ctr"/>
                      <a:endParaRPr lang="zh-TW" altLang="en-US" sz="2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10" name="矩形 9"/>
          <p:cNvSpPr/>
          <p:nvPr/>
        </p:nvSpPr>
        <p:spPr>
          <a:xfrm>
            <a:off x="3039166" y="3293071"/>
            <a:ext cx="1539434" cy="3332480"/>
          </a:xfrm>
          <a:prstGeom prst="rect">
            <a:avLst/>
          </a:prstGeom>
          <a:noFill/>
          <a:ln w="63500">
            <a:solidFill>
              <a:srgbClr val="F70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2698677" y="4069510"/>
            <a:ext cx="2220411" cy="1791374"/>
          </a:xfrm>
          <a:prstGeom prst="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2548882" y="3693429"/>
            <a:ext cx="2520000" cy="2520000"/>
          </a:xfrm>
          <a:prstGeom prst="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/>
          <p:cNvSpPr/>
          <p:nvPr/>
        </p:nvSpPr>
        <p:spPr>
          <a:xfrm>
            <a:off x="1458193" y="2456663"/>
            <a:ext cx="479037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3200" dirty="0" smtClean="0"/>
              <a:t>3*3</a:t>
            </a:r>
            <a:r>
              <a:rPr lang="zh-TW" altLang="en-US" sz="3200" dirty="0"/>
              <a:t>的特徵</a:t>
            </a:r>
            <a:r>
              <a:rPr lang="zh-TW" altLang="en-US" sz="3200" dirty="0" smtClean="0"/>
              <a:t>圖</a:t>
            </a:r>
            <a:endParaRPr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722247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圖片 22"/>
          <p:cNvPicPr>
            <a:picLocks/>
          </p:cNvPicPr>
          <p:nvPr/>
        </p:nvPicPr>
        <p:blipFill rotWithShape="1">
          <a:blip r:embed="rId3"/>
          <a:srcRect l="28440" r="11637"/>
          <a:stretch/>
        </p:blipFill>
        <p:spPr>
          <a:xfrm>
            <a:off x="4789692" y="2941495"/>
            <a:ext cx="3780000" cy="3780000"/>
          </a:xfrm>
          <a:prstGeom prst="rect">
            <a:avLst/>
          </a:prstGeom>
        </p:spPr>
      </p:pic>
      <p:pic>
        <p:nvPicPr>
          <p:cNvPr id="4" name="圖片 3"/>
          <p:cNvPicPr>
            <a:picLocks/>
          </p:cNvPicPr>
          <p:nvPr/>
        </p:nvPicPr>
        <p:blipFill rotWithShape="1">
          <a:blip r:embed="rId3"/>
          <a:srcRect l="28440" r="11637"/>
          <a:stretch/>
        </p:blipFill>
        <p:spPr>
          <a:xfrm>
            <a:off x="505187" y="2929294"/>
            <a:ext cx="3780000" cy="3780000"/>
          </a:xfrm>
          <a:prstGeom prst="rect">
            <a:avLst/>
          </a:prstGeom>
        </p:spPr>
      </p:pic>
      <p:graphicFrame>
        <p:nvGraphicFramePr>
          <p:cNvPr id="9" name="表格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7274078"/>
              </p:ext>
            </p:extLst>
          </p:nvPr>
        </p:nvGraphicFramePr>
        <p:xfrm>
          <a:off x="505187" y="2919574"/>
          <a:ext cx="3780000" cy="378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0000"/>
                <a:gridCol w="1260000"/>
                <a:gridCol w="1260000"/>
              </a:tblGrid>
              <a:tr h="1260000">
                <a:tc>
                  <a:txBody>
                    <a:bodyPr/>
                    <a:lstStyle/>
                    <a:p>
                      <a:pPr algn="ctr"/>
                      <a:endParaRPr lang="zh-TW" altLang="en-US" sz="2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260000">
                <a:tc>
                  <a:txBody>
                    <a:bodyPr/>
                    <a:lstStyle/>
                    <a:p>
                      <a:pPr algn="ctr"/>
                      <a:endParaRPr lang="zh-TW" altLang="en-US" sz="2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260000">
                <a:tc>
                  <a:txBody>
                    <a:bodyPr/>
                    <a:lstStyle/>
                    <a:p>
                      <a:pPr algn="ctr"/>
                      <a:endParaRPr lang="zh-TW" altLang="en-US" sz="2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 smtClean="0"/>
              <a:t>YOLOv3</a:t>
            </a:r>
            <a:r>
              <a:rPr lang="zh-TW" altLang="en-US" dirty="0" smtClean="0"/>
              <a:t>後引入</a:t>
            </a:r>
            <a:r>
              <a:rPr lang="en-US" altLang="zh-TW" dirty="0" smtClean="0"/>
              <a:t>Multi-scale Detection</a:t>
            </a:r>
            <a:endParaRPr lang="zh-TW" altLang="en-US" dirty="0"/>
          </a:p>
        </p:txBody>
      </p:sp>
      <p:sp>
        <p:nvSpPr>
          <p:cNvPr id="8" name="文字方塊 7"/>
          <p:cNvSpPr txBox="1"/>
          <p:nvPr/>
        </p:nvSpPr>
        <p:spPr>
          <a:xfrm>
            <a:off x="608167" y="1647239"/>
            <a:ext cx="10752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dirty="0"/>
              <a:t>在</a:t>
            </a:r>
            <a:r>
              <a:rPr lang="zh-TW" altLang="en-US" sz="3600" dirty="0" smtClean="0"/>
              <a:t>最後預測的</a:t>
            </a:r>
            <a:r>
              <a:rPr lang="en-US" altLang="zh-TW" sz="3600" dirty="0" smtClean="0"/>
              <a:t>S*S</a:t>
            </a:r>
            <a:r>
              <a:rPr lang="zh-TW" altLang="en-US" sz="3600" dirty="0" smtClean="0"/>
              <a:t> 的每個</a:t>
            </a:r>
            <a:r>
              <a:rPr lang="en-US" altLang="zh-TW" sz="3600" dirty="0" smtClean="0"/>
              <a:t>grid</a:t>
            </a:r>
            <a:r>
              <a:rPr lang="zh-TW" altLang="en-US" sz="3600" dirty="0" smtClean="0"/>
              <a:t> </a:t>
            </a:r>
            <a:r>
              <a:rPr lang="en-US" altLang="zh-TW" sz="3600" dirty="0" smtClean="0"/>
              <a:t>cell</a:t>
            </a:r>
            <a:r>
              <a:rPr lang="zh-TW" altLang="en-US" sz="3600" dirty="0" smtClean="0"/>
              <a:t>都預設幾個</a:t>
            </a:r>
            <a:r>
              <a:rPr lang="en-US" altLang="zh-TW" sz="3600" dirty="0" smtClean="0"/>
              <a:t>Anchors</a:t>
            </a:r>
            <a:r>
              <a:rPr lang="zh-TW" altLang="en-US" sz="3600" dirty="0" smtClean="0"/>
              <a:t>。</a:t>
            </a:r>
            <a:endParaRPr lang="en-US" altLang="zh-TW" sz="3600" dirty="0" smtClean="0"/>
          </a:p>
        </p:txBody>
      </p:sp>
      <p:graphicFrame>
        <p:nvGraphicFramePr>
          <p:cNvPr id="13" name="表格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6408693"/>
              </p:ext>
            </p:extLst>
          </p:nvPr>
        </p:nvGraphicFramePr>
        <p:xfrm>
          <a:off x="4774789" y="2941495"/>
          <a:ext cx="3780000" cy="378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0000"/>
                <a:gridCol w="540000"/>
                <a:gridCol w="540000"/>
                <a:gridCol w="540000"/>
                <a:gridCol w="540000"/>
                <a:gridCol w="540000"/>
                <a:gridCol w="540000"/>
              </a:tblGrid>
              <a:tr h="540000">
                <a:tc>
                  <a:txBody>
                    <a:bodyPr/>
                    <a:lstStyle/>
                    <a:p>
                      <a:pPr algn="ctr"/>
                      <a:endParaRPr lang="zh-TW" altLang="en-US" sz="2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40000">
                <a:tc>
                  <a:txBody>
                    <a:bodyPr/>
                    <a:lstStyle/>
                    <a:p>
                      <a:pPr algn="ctr"/>
                      <a:endParaRPr lang="zh-TW" altLang="en-US" sz="2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40000">
                <a:tc>
                  <a:txBody>
                    <a:bodyPr/>
                    <a:lstStyle/>
                    <a:p>
                      <a:pPr algn="ctr"/>
                      <a:endParaRPr lang="zh-TW" altLang="en-US" sz="2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40000">
                <a:tc>
                  <a:txBody>
                    <a:bodyPr/>
                    <a:lstStyle/>
                    <a:p>
                      <a:pPr algn="ctr"/>
                      <a:endParaRPr lang="zh-TW" altLang="en-US" sz="2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40000">
                <a:tc>
                  <a:txBody>
                    <a:bodyPr/>
                    <a:lstStyle/>
                    <a:p>
                      <a:pPr algn="ctr"/>
                      <a:endParaRPr lang="zh-TW" altLang="en-US" sz="2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40000">
                <a:tc>
                  <a:txBody>
                    <a:bodyPr/>
                    <a:lstStyle/>
                    <a:p>
                      <a:pPr algn="ctr"/>
                      <a:endParaRPr lang="zh-TW" altLang="en-US" sz="2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40000">
                <a:tc>
                  <a:txBody>
                    <a:bodyPr/>
                    <a:lstStyle/>
                    <a:p>
                      <a:pPr algn="ctr"/>
                      <a:endParaRPr lang="zh-TW" altLang="en-US" sz="2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15" name="矩形 14"/>
          <p:cNvSpPr>
            <a:spLocks/>
          </p:cNvSpPr>
          <p:nvPr/>
        </p:nvSpPr>
        <p:spPr>
          <a:xfrm>
            <a:off x="6138190" y="3209570"/>
            <a:ext cx="1010247" cy="1086595"/>
          </a:xfrm>
          <a:prstGeom prst="rect">
            <a:avLst/>
          </a:prstGeom>
          <a:noFill/>
          <a:ln w="38100">
            <a:solidFill>
              <a:srgbClr val="F70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/>
          <p:cNvSpPr>
            <a:spLocks/>
          </p:cNvSpPr>
          <p:nvPr/>
        </p:nvSpPr>
        <p:spPr>
          <a:xfrm>
            <a:off x="6313387" y="3580148"/>
            <a:ext cx="659855" cy="345440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/>
          <p:cNvSpPr>
            <a:spLocks/>
          </p:cNvSpPr>
          <p:nvPr/>
        </p:nvSpPr>
        <p:spPr>
          <a:xfrm>
            <a:off x="6482330" y="3342030"/>
            <a:ext cx="321971" cy="821676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 17"/>
          <p:cNvSpPr/>
          <p:nvPr/>
        </p:nvSpPr>
        <p:spPr>
          <a:xfrm>
            <a:off x="4284505" y="2372656"/>
            <a:ext cx="479037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3200" dirty="0" smtClean="0"/>
              <a:t>7*7</a:t>
            </a:r>
            <a:r>
              <a:rPr lang="zh-TW" altLang="en-US" sz="3200" dirty="0" smtClean="0"/>
              <a:t>的</a:t>
            </a:r>
            <a:r>
              <a:rPr lang="zh-TW" altLang="en-US" sz="3200" dirty="0"/>
              <a:t>特徵</a:t>
            </a:r>
            <a:r>
              <a:rPr lang="zh-TW" altLang="en-US" sz="3200" dirty="0" smtClean="0"/>
              <a:t>圖</a:t>
            </a:r>
            <a:endParaRPr lang="zh-TW" altLang="en-US" sz="3200" dirty="0"/>
          </a:p>
        </p:txBody>
      </p:sp>
      <p:sp>
        <p:nvSpPr>
          <p:cNvPr id="14" name="矩形 13"/>
          <p:cNvSpPr/>
          <p:nvPr/>
        </p:nvSpPr>
        <p:spPr>
          <a:xfrm>
            <a:off x="0" y="2368126"/>
            <a:ext cx="479037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3200" dirty="0" smtClean="0"/>
              <a:t>3*3</a:t>
            </a:r>
            <a:r>
              <a:rPr lang="zh-TW" altLang="en-US" sz="3200" dirty="0"/>
              <a:t>的特徵</a:t>
            </a:r>
            <a:r>
              <a:rPr lang="zh-TW" altLang="en-US" sz="3200" dirty="0" smtClean="0"/>
              <a:t>圖</a:t>
            </a:r>
            <a:endParaRPr lang="zh-TW" altLang="en-US" sz="3200" dirty="0"/>
          </a:p>
        </p:txBody>
      </p:sp>
      <p:sp>
        <p:nvSpPr>
          <p:cNvPr id="19" name="矩形 18"/>
          <p:cNvSpPr/>
          <p:nvPr/>
        </p:nvSpPr>
        <p:spPr>
          <a:xfrm>
            <a:off x="1764505" y="3239844"/>
            <a:ext cx="1539434" cy="3332480"/>
          </a:xfrm>
          <a:prstGeom prst="rect">
            <a:avLst/>
          </a:prstGeom>
          <a:noFill/>
          <a:ln w="63500">
            <a:solidFill>
              <a:srgbClr val="F70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矩形 19"/>
          <p:cNvSpPr/>
          <p:nvPr/>
        </p:nvSpPr>
        <p:spPr>
          <a:xfrm>
            <a:off x="1424016" y="4016283"/>
            <a:ext cx="2220411" cy="1791374"/>
          </a:xfrm>
          <a:prstGeom prst="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矩形 20"/>
          <p:cNvSpPr/>
          <p:nvPr/>
        </p:nvSpPr>
        <p:spPr>
          <a:xfrm>
            <a:off x="1274221" y="3640202"/>
            <a:ext cx="2520000" cy="2520000"/>
          </a:xfrm>
          <a:prstGeom prst="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矩形 26"/>
          <p:cNvSpPr/>
          <p:nvPr/>
        </p:nvSpPr>
        <p:spPr>
          <a:xfrm>
            <a:off x="8628010" y="2660513"/>
            <a:ext cx="3438145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2000" dirty="0"/>
              <a:t>在小解析的特徵</a:t>
            </a:r>
            <a:r>
              <a:rPr lang="zh-TW" altLang="en-US" sz="2000" dirty="0" smtClean="0"/>
              <a:t>圖</a:t>
            </a:r>
            <a:r>
              <a:rPr lang="en-US" altLang="zh-TW" sz="2000" dirty="0" smtClean="0"/>
              <a:t>(3*3)</a:t>
            </a:r>
            <a:r>
              <a:rPr lang="zh-TW" altLang="en-US" sz="2000" dirty="0" smtClean="0"/>
              <a:t>適合</a:t>
            </a:r>
            <a:r>
              <a:rPr lang="zh-TW" altLang="en-US" sz="2000" dirty="0"/>
              <a:t>最大物件偵測</a:t>
            </a:r>
            <a:r>
              <a:rPr lang="zh-TW" altLang="en-US" sz="2000" dirty="0" smtClean="0"/>
              <a:t>。</a:t>
            </a:r>
            <a:endParaRPr lang="en-US" altLang="zh-TW" sz="2000" dirty="0" smtClean="0"/>
          </a:p>
          <a:p>
            <a:pPr algn="ctr"/>
            <a:endParaRPr lang="en-US" altLang="zh-TW" sz="2000" dirty="0"/>
          </a:p>
          <a:p>
            <a:pPr algn="ctr"/>
            <a:r>
              <a:rPr lang="zh-TW" altLang="en-US" sz="2000" dirty="0" smtClean="0"/>
              <a:t>在大解析</a:t>
            </a:r>
            <a:r>
              <a:rPr lang="zh-TW" altLang="en-US" sz="2000" dirty="0"/>
              <a:t>的特徵</a:t>
            </a:r>
            <a:r>
              <a:rPr lang="zh-TW" altLang="en-US" sz="2000" dirty="0" smtClean="0"/>
              <a:t>圖</a:t>
            </a:r>
            <a:r>
              <a:rPr lang="en-US" altLang="zh-TW" sz="2000" dirty="0" smtClean="0"/>
              <a:t>(7*7)</a:t>
            </a:r>
            <a:r>
              <a:rPr lang="zh-TW" altLang="en-US" sz="2000" dirty="0" smtClean="0"/>
              <a:t>適合</a:t>
            </a:r>
            <a:r>
              <a:rPr lang="zh-TW" altLang="en-US" sz="2000" dirty="0"/>
              <a:t>最大物件偵測。</a:t>
            </a:r>
            <a:endParaRPr lang="en-US" altLang="zh-TW" sz="2000" dirty="0"/>
          </a:p>
          <a:p>
            <a:pPr algn="ctr"/>
            <a:endParaRPr lang="en-US" altLang="zh-TW" sz="2000" dirty="0"/>
          </a:p>
          <a:p>
            <a:pPr algn="ctr"/>
            <a:r>
              <a:rPr lang="en-US" altLang="zh-TW" sz="2000" dirty="0"/>
              <a:t>3*3</a:t>
            </a:r>
            <a:r>
              <a:rPr lang="zh-TW" altLang="en-US" sz="2000" dirty="0"/>
              <a:t>特徵圖藍色的</a:t>
            </a:r>
            <a:r>
              <a:rPr lang="en-US" altLang="zh-TW" sz="2000" dirty="0"/>
              <a:t>Anchor</a:t>
            </a:r>
            <a:r>
              <a:rPr lang="zh-TW" altLang="en-US" sz="2000" dirty="0"/>
              <a:t>只需要微調就</a:t>
            </a:r>
            <a:r>
              <a:rPr lang="zh-TW" altLang="en-US" sz="2000" dirty="0" smtClean="0"/>
              <a:t>能</a:t>
            </a:r>
            <a:r>
              <a:rPr lang="en-US" altLang="zh-TW" sz="2000" dirty="0"/>
              <a:t>fit</a:t>
            </a:r>
            <a:r>
              <a:rPr lang="zh-TW" altLang="en-US" sz="2000" dirty="0" smtClean="0"/>
              <a:t>彭彭</a:t>
            </a:r>
            <a:endParaRPr lang="en-US" altLang="zh-TW" sz="2000" dirty="0" smtClean="0"/>
          </a:p>
          <a:p>
            <a:pPr algn="ctr"/>
            <a:endParaRPr lang="en-US" altLang="zh-TW" sz="2000" dirty="0"/>
          </a:p>
          <a:p>
            <a:pPr algn="ctr"/>
            <a:r>
              <a:rPr lang="en-US" altLang="zh-TW" sz="2000" dirty="0" smtClean="0"/>
              <a:t>7*7</a:t>
            </a:r>
            <a:r>
              <a:rPr lang="zh-TW" altLang="en-US" sz="2000" dirty="0" smtClean="0"/>
              <a:t>特徵圖黃色</a:t>
            </a:r>
            <a:r>
              <a:rPr lang="zh-TW" altLang="en-US" sz="2000" dirty="0"/>
              <a:t>的</a:t>
            </a:r>
            <a:r>
              <a:rPr lang="en-US" altLang="zh-TW" sz="2000" dirty="0"/>
              <a:t>Anchor</a:t>
            </a:r>
            <a:r>
              <a:rPr lang="zh-TW" altLang="en-US" sz="2000" dirty="0"/>
              <a:t>只需要微調就</a:t>
            </a:r>
            <a:r>
              <a:rPr lang="zh-TW" altLang="en-US" sz="2000" dirty="0" smtClean="0"/>
              <a:t>能</a:t>
            </a:r>
            <a:r>
              <a:rPr lang="en-US" altLang="zh-TW" sz="2000" dirty="0" smtClean="0"/>
              <a:t>fit</a:t>
            </a:r>
            <a:r>
              <a:rPr lang="zh-TW" altLang="en-US" sz="2000" dirty="0" smtClean="0"/>
              <a:t>丁滿</a:t>
            </a:r>
            <a:endParaRPr lang="zh-TW" altLang="en-US" sz="2000" dirty="0"/>
          </a:p>
          <a:p>
            <a:pPr algn="ctr"/>
            <a:endParaRPr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683704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4" descr="TWICE日專預告曝光！周子瑜「一身純白拿捧花」粉絲甜喊：我女友- Yahoo奇摩電影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4081" y="2657293"/>
            <a:ext cx="3780000" cy="37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9569481"/>
              </p:ext>
            </p:extLst>
          </p:nvPr>
        </p:nvGraphicFramePr>
        <p:xfrm>
          <a:off x="4734081" y="2655190"/>
          <a:ext cx="3780000" cy="378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000"/>
                <a:gridCol w="270000"/>
                <a:gridCol w="270000"/>
                <a:gridCol w="270000"/>
                <a:gridCol w="270000"/>
                <a:gridCol w="270000"/>
                <a:gridCol w="270000"/>
                <a:gridCol w="270000"/>
                <a:gridCol w="270000"/>
                <a:gridCol w="270000"/>
                <a:gridCol w="270000"/>
                <a:gridCol w="270000"/>
                <a:gridCol w="270000"/>
                <a:gridCol w="270000"/>
              </a:tblGrid>
              <a:tr h="270000">
                <a:tc>
                  <a:txBody>
                    <a:bodyPr/>
                    <a:lstStyle/>
                    <a:p>
                      <a:r>
                        <a:rPr lang="en-US" altLang="zh-TW" sz="600" dirty="0" smtClean="0"/>
                        <a:t>3</a:t>
                      </a:r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70000">
                <a:tc>
                  <a:txBody>
                    <a:bodyPr/>
                    <a:lstStyle/>
                    <a:p>
                      <a:endParaRPr lang="zh-TW" altLang="en-US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70000">
                <a:tc>
                  <a:txBody>
                    <a:bodyPr/>
                    <a:lstStyle/>
                    <a:p>
                      <a:endParaRPr lang="zh-TW" altLang="en-US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70000">
                <a:tc>
                  <a:txBody>
                    <a:bodyPr/>
                    <a:lstStyle/>
                    <a:p>
                      <a:endParaRPr lang="zh-TW" altLang="en-US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70000">
                <a:tc>
                  <a:txBody>
                    <a:bodyPr/>
                    <a:lstStyle/>
                    <a:p>
                      <a:endParaRPr lang="zh-TW" altLang="en-US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70000">
                <a:tc>
                  <a:txBody>
                    <a:bodyPr/>
                    <a:lstStyle/>
                    <a:p>
                      <a:endParaRPr lang="zh-TW" altLang="en-US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70000">
                <a:tc>
                  <a:txBody>
                    <a:bodyPr/>
                    <a:lstStyle/>
                    <a:p>
                      <a:endParaRPr lang="zh-TW" altLang="en-US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70000">
                <a:tc>
                  <a:txBody>
                    <a:bodyPr/>
                    <a:lstStyle/>
                    <a:p>
                      <a:endParaRPr lang="zh-TW" altLang="en-US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70000">
                <a:tc>
                  <a:txBody>
                    <a:bodyPr/>
                    <a:lstStyle/>
                    <a:p>
                      <a:endParaRPr lang="zh-TW" altLang="en-US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70000">
                <a:tc>
                  <a:txBody>
                    <a:bodyPr/>
                    <a:lstStyle/>
                    <a:p>
                      <a:endParaRPr lang="zh-TW" altLang="en-US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70000">
                <a:tc>
                  <a:txBody>
                    <a:bodyPr/>
                    <a:lstStyle/>
                    <a:p>
                      <a:endParaRPr lang="zh-TW" altLang="en-US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70000">
                <a:tc>
                  <a:txBody>
                    <a:bodyPr/>
                    <a:lstStyle/>
                    <a:p>
                      <a:endParaRPr lang="zh-TW" altLang="en-US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70000">
                <a:tc>
                  <a:txBody>
                    <a:bodyPr/>
                    <a:lstStyle/>
                    <a:p>
                      <a:endParaRPr lang="zh-TW" altLang="en-US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70000">
                <a:tc>
                  <a:txBody>
                    <a:bodyPr/>
                    <a:lstStyle/>
                    <a:p>
                      <a:endParaRPr lang="zh-TW" altLang="en-US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7172" name="Picture 4" descr="TWICE日專預告曝光！周子瑜「一身純白拿捧花」粉絲甜喊：我女友- Yahoo奇摩電影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878" y="2616081"/>
            <a:ext cx="3780000" cy="37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9" name="表格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2149274"/>
              </p:ext>
            </p:extLst>
          </p:nvPr>
        </p:nvGraphicFramePr>
        <p:xfrm>
          <a:off x="464353" y="2636280"/>
          <a:ext cx="3780000" cy="378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0000"/>
                <a:gridCol w="1260000"/>
                <a:gridCol w="1260000"/>
              </a:tblGrid>
              <a:tr h="1260000">
                <a:tc>
                  <a:txBody>
                    <a:bodyPr/>
                    <a:lstStyle/>
                    <a:p>
                      <a:pPr algn="ctr"/>
                      <a:endParaRPr lang="zh-TW" altLang="en-US" sz="2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260000">
                <a:tc>
                  <a:txBody>
                    <a:bodyPr/>
                    <a:lstStyle/>
                    <a:p>
                      <a:pPr algn="ctr"/>
                      <a:endParaRPr lang="zh-TW" altLang="en-US" sz="2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260000">
                <a:tc>
                  <a:txBody>
                    <a:bodyPr/>
                    <a:lstStyle/>
                    <a:p>
                      <a:pPr algn="ctr"/>
                      <a:endParaRPr lang="zh-TW" altLang="en-US" sz="2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 smtClean="0"/>
              <a:t>YOLOv3</a:t>
            </a:r>
            <a:r>
              <a:rPr lang="zh-TW" altLang="en-US" dirty="0" smtClean="0"/>
              <a:t>後引入</a:t>
            </a:r>
            <a:r>
              <a:rPr lang="en-US" altLang="zh-TW" dirty="0" smtClean="0"/>
              <a:t>Multi-scale Detection</a:t>
            </a:r>
            <a:endParaRPr lang="zh-TW" altLang="en-US" dirty="0"/>
          </a:p>
        </p:txBody>
      </p:sp>
      <p:sp>
        <p:nvSpPr>
          <p:cNvPr id="8" name="文字方塊 7"/>
          <p:cNvSpPr txBox="1"/>
          <p:nvPr/>
        </p:nvSpPr>
        <p:spPr>
          <a:xfrm>
            <a:off x="515570" y="1416100"/>
            <a:ext cx="10752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dirty="0"/>
              <a:t>人臉偵測</a:t>
            </a:r>
            <a:endParaRPr lang="en-US" altLang="zh-TW" sz="3600" dirty="0" smtClean="0"/>
          </a:p>
        </p:txBody>
      </p:sp>
      <p:sp>
        <p:nvSpPr>
          <p:cNvPr id="15" name="矩形 14"/>
          <p:cNvSpPr>
            <a:spLocks/>
          </p:cNvSpPr>
          <p:nvPr/>
        </p:nvSpPr>
        <p:spPr>
          <a:xfrm>
            <a:off x="6344821" y="4641905"/>
            <a:ext cx="293370" cy="609600"/>
          </a:xfrm>
          <a:prstGeom prst="rect">
            <a:avLst/>
          </a:prstGeom>
          <a:noFill/>
          <a:ln w="25400">
            <a:solidFill>
              <a:srgbClr val="F70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/>
          <p:cNvSpPr>
            <a:spLocks/>
          </p:cNvSpPr>
          <p:nvPr/>
        </p:nvSpPr>
        <p:spPr>
          <a:xfrm>
            <a:off x="6290212" y="4737894"/>
            <a:ext cx="419100" cy="417725"/>
          </a:xfrm>
          <a:prstGeom prst="rect">
            <a:avLst/>
          </a:prstGeom>
          <a:noFill/>
          <a:ln w="254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 17"/>
          <p:cNvSpPr/>
          <p:nvPr/>
        </p:nvSpPr>
        <p:spPr>
          <a:xfrm>
            <a:off x="4258563" y="2051505"/>
            <a:ext cx="479037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3200" dirty="0" smtClean="0"/>
              <a:t>14*14</a:t>
            </a:r>
            <a:r>
              <a:rPr lang="zh-TW" altLang="en-US" sz="3200" dirty="0" smtClean="0"/>
              <a:t>的</a:t>
            </a:r>
            <a:r>
              <a:rPr lang="zh-TW" altLang="en-US" sz="3200" dirty="0"/>
              <a:t>特徵</a:t>
            </a:r>
            <a:r>
              <a:rPr lang="zh-TW" altLang="en-US" sz="3200" dirty="0" smtClean="0"/>
              <a:t>圖</a:t>
            </a:r>
            <a:endParaRPr lang="zh-TW" altLang="en-US" sz="3200" dirty="0"/>
          </a:p>
        </p:txBody>
      </p:sp>
      <p:sp>
        <p:nvSpPr>
          <p:cNvPr id="14" name="矩形 13"/>
          <p:cNvSpPr/>
          <p:nvPr/>
        </p:nvSpPr>
        <p:spPr>
          <a:xfrm>
            <a:off x="32391" y="2051505"/>
            <a:ext cx="479037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3200" dirty="0" smtClean="0"/>
              <a:t>3*3</a:t>
            </a:r>
            <a:r>
              <a:rPr lang="zh-TW" altLang="en-US" sz="3200" dirty="0"/>
              <a:t>的特徵</a:t>
            </a:r>
            <a:r>
              <a:rPr lang="zh-TW" altLang="en-US" sz="3200" dirty="0" smtClean="0"/>
              <a:t>圖</a:t>
            </a:r>
            <a:endParaRPr lang="zh-TW" altLang="en-US" sz="3200" dirty="0"/>
          </a:p>
        </p:txBody>
      </p:sp>
      <p:sp>
        <p:nvSpPr>
          <p:cNvPr id="19" name="矩形 18"/>
          <p:cNvSpPr/>
          <p:nvPr/>
        </p:nvSpPr>
        <p:spPr>
          <a:xfrm>
            <a:off x="1723671" y="2956550"/>
            <a:ext cx="1539434" cy="3332480"/>
          </a:xfrm>
          <a:prstGeom prst="rect">
            <a:avLst/>
          </a:prstGeom>
          <a:noFill/>
          <a:ln w="38100">
            <a:solidFill>
              <a:srgbClr val="F70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矩形 19"/>
          <p:cNvSpPr/>
          <p:nvPr/>
        </p:nvSpPr>
        <p:spPr>
          <a:xfrm>
            <a:off x="1383182" y="3732989"/>
            <a:ext cx="2220411" cy="1791374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9048937" y="2786392"/>
            <a:ext cx="248645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TW" altLang="en-US" sz="2400" dirty="0" smtClean="0"/>
              <a:t>在</a:t>
            </a:r>
            <a:r>
              <a:rPr lang="en-US" altLang="zh-TW" sz="2400" dirty="0" smtClean="0"/>
              <a:t>3*3</a:t>
            </a:r>
            <a:r>
              <a:rPr lang="zh-TW" altLang="en-US" sz="2400" dirty="0" smtClean="0"/>
              <a:t>特徵圖設定的</a:t>
            </a:r>
            <a:r>
              <a:rPr lang="en-US" altLang="zh-TW" sz="2400" dirty="0" smtClean="0"/>
              <a:t>Anchor</a:t>
            </a:r>
            <a:r>
              <a:rPr lang="zh-TW" altLang="en-US" sz="2400" dirty="0" smtClean="0"/>
              <a:t>要縮小</a:t>
            </a:r>
            <a:r>
              <a:rPr lang="en-US" altLang="zh-TW" sz="2400" dirty="0" smtClean="0"/>
              <a:t>10</a:t>
            </a:r>
            <a:r>
              <a:rPr lang="zh-TW" altLang="en-US" sz="2400" dirty="0" smtClean="0"/>
              <a:t>倍，這樣的學習太難了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023915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YOLOv1</a:t>
            </a:r>
            <a:r>
              <a:rPr lang="zh-TW" altLang="en-US" dirty="0"/>
              <a:t>的</a:t>
            </a:r>
            <a:r>
              <a:rPr lang="en-US" altLang="zh-TW" dirty="0"/>
              <a:t>detector</a:t>
            </a:r>
            <a:r>
              <a:rPr lang="zh-TW" altLang="en-US" dirty="0"/>
              <a:t>怎麼處理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最後一層是</a:t>
            </a:r>
            <a:r>
              <a:rPr lang="en-US" altLang="zh-TW" dirty="0" smtClean="0"/>
              <a:t>7*7*30</a:t>
            </a:r>
            <a:endParaRPr lang="en-US" altLang="zh-TW" dirty="0"/>
          </a:p>
        </p:txBody>
      </p:sp>
      <p:pic>
        <p:nvPicPr>
          <p:cNvPr id="4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4054" y="2398032"/>
            <a:ext cx="6696075" cy="440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98672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/>
              <a:t>YOLOv1</a:t>
            </a:r>
            <a:r>
              <a:rPr lang="zh-TW" altLang="en-US" dirty="0"/>
              <a:t>的</a:t>
            </a:r>
            <a:r>
              <a:rPr lang="en-US" altLang="zh-TW" dirty="0"/>
              <a:t>detector</a:t>
            </a:r>
            <a:r>
              <a:rPr lang="zh-TW" altLang="en-US" dirty="0"/>
              <a:t>怎麼處理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944"/>
          <a:stretch/>
        </p:blipFill>
        <p:spPr bwMode="auto">
          <a:xfrm>
            <a:off x="720968" y="2523669"/>
            <a:ext cx="3080702" cy="3230245"/>
          </a:xfrm>
          <a:prstGeom prst="rect">
            <a:avLst/>
          </a:prstGeom>
          <a:noFill/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3801" y="2554161"/>
            <a:ext cx="6533486" cy="3230245"/>
          </a:xfrm>
          <a:prstGeom prst="rect">
            <a:avLst/>
          </a:prstGeom>
          <a:noFill/>
        </p:spPr>
      </p:pic>
      <p:sp>
        <p:nvSpPr>
          <p:cNvPr id="6" name="矩形 5"/>
          <p:cNvSpPr/>
          <p:nvPr/>
        </p:nvSpPr>
        <p:spPr>
          <a:xfrm>
            <a:off x="283517" y="1913609"/>
            <a:ext cx="482888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5: </a:t>
            </a:r>
            <a:r>
              <a:rPr lang="zh-TW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每</a:t>
            </a:r>
            <a:r>
              <a:rPr lang="zh-TW" altLang="zh-TW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個</a:t>
            </a:r>
            <a:r>
              <a:rPr lang="en-US" altLang="zh-TW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Boundary box</a:t>
            </a:r>
            <a:r>
              <a:rPr lang="zh-TW" altLang="zh-TW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x, y, w, h, confidence</a:t>
            </a:r>
            <a:r>
              <a:rPr lang="en-US" altLang="zh-TW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7" name="矩形 6"/>
          <p:cNvSpPr/>
          <p:nvPr/>
        </p:nvSpPr>
        <p:spPr>
          <a:xfrm>
            <a:off x="6496572" y="2154337"/>
            <a:ext cx="27879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20:</a:t>
            </a:r>
            <a:r>
              <a:rPr lang="zh-TW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屬於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</a:t>
            </a:r>
            <a:r>
              <a:rPr lang="zh-TW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個類別的機率。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7781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 smtClean="0"/>
              <a:t>YOLOv1 loss function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390" y="1828802"/>
            <a:ext cx="6591300" cy="4953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/>
              <p:cNvSpPr txBox="1"/>
              <p:nvPr/>
            </p:nvSpPr>
            <p:spPr>
              <a:xfrm>
                <a:off x="5890436" y="1368156"/>
                <a:ext cx="619353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TW" altLang="en-US" dirty="0" smtClean="0"/>
                  <a:t>物件</a:t>
                </a:r>
                <a:r>
                  <a:rPr lang="zh-TW" altLang="en-US" dirty="0"/>
                  <a:t>的中心</a:t>
                </a:r>
                <a:r>
                  <a:rPr lang="zh-TW" altLang="en-US" dirty="0" smtClean="0"/>
                  <a:t>座標</a:t>
                </a:r>
                <a:r>
                  <a:rPr lang="en-US" altLang="zh-TW" dirty="0" smtClean="0"/>
                  <a:t>(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altLang="zh-TW" dirty="0" smtClean="0"/>
                  <a:t>)</a:t>
                </a:r>
                <a:r>
                  <a:rPr lang="zh-TW" altLang="en-US" dirty="0" smtClean="0"/>
                  <a:t>和模型預測</a:t>
                </a:r>
                <a:r>
                  <a:rPr lang="en-US" altLang="zh-TW" dirty="0" smtClean="0"/>
                  <a:t>BBOX</a:t>
                </a:r>
                <a:r>
                  <a:rPr lang="zh-TW" altLang="en-US" dirty="0" smtClean="0"/>
                  <a:t>座標</a:t>
                </a:r>
                <a:r>
                  <a:rPr lang="en-US" altLang="zh-TW" dirty="0" smtClean="0"/>
                  <a:t>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altLang="zh-TW" i="1">
                        <a:latin typeface="Cambria Math" panose="02040503050406030204" pitchFamily="18" charset="0"/>
                      </a:rPr>
                      <m:t>,</m:t>
                    </m:r>
                    <m:acc>
                      <m:accPr>
                        <m:chr m:val="̂"/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altLang="zh-TW" dirty="0" smtClean="0"/>
                  <a:t>)</a:t>
                </a:r>
                <a:r>
                  <a:rPr lang="zh-TW" altLang="en-US" dirty="0" smtClean="0"/>
                  <a:t>的均方差和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0436" y="1368156"/>
                <a:ext cx="6193533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787" t="-8197" b="-2459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圓角矩形 5"/>
          <p:cNvSpPr/>
          <p:nvPr/>
        </p:nvSpPr>
        <p:spPr>
          <a:xfrm>
            <a:off x="2681488" y="2151967"/>
            <a:ext cx="401954" cy="637640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圓角矩形 9"/>
          <p:cNvSpPr/>
          <p:nvPr/>
        </p:nvSpPr>
        <p:spPr>
          <a:xfrm>
            <a:off x="3140547" y="2151967"/>
            <a:ext cx="2165097" cy="637640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/>
              <p:cNvSpPr txBox="1"/>
              <p:nvPr/>
            </p:nvSpPr>
            <p:spPr>
              <a:xfrm>
                <a:off x="6183662" y="2422991"/>
                <a:ext cx="6008338" cy="3841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TW" altLang="en-US" dirty="0" smtClean="0"/>
                  <a:t>物件的</a:t>
                </a:r>
                <a:r>
                  <a:rPr lang="zh-TW" altLang="en-US" dirty="0"/>
                  <a:t>長寬</a:t>
                </a:r>
                <a:r>
                  <a:rPr lang="en-US" altLang="zh-TW" dirty="0" smtClean="0"/>
                  <a:t>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>
                        <a:latin typeface="Cambria Math" panose="02040503050406030204" pitchFamily="18" charset="0"/>
                      </a:rPr>
                      <m:t>w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altLang="zh-TW" dirty="0" smtClean="0"/>
                  <a:t>)</a:t>
                </a:r>
                <a:r>
                  <a:rPr lang="zh-TW" altLang="en-US" dirty="0" smtClean="0"/>
                  <a:t>和模型預測</a:t>
                </a:r>
                <a:r>
                  <a:rPr lang="en-US" altLang="zh-TW" dirty="0" smtClean="0"/>
                  <a:t>BBOX</a:t>
                </a:r>
                <a:r>
                  <a:rPr lang="zh-TW" altLang="en-US" dirty="0"/>
                  <a:t>長寬</a:t>
                </a:r>
                <a:r>
                  <a:rPr lang="en-US" altLang="zh-TW" dirty="0" smtClean="0"/>
                  <a:t>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altLang="zh-TW" i="1">
                        <a:latin typeface="Cambria Math" panose="02040503050406030204" pitchFamily="18" charset="0"/>
                      </a:rPr>
                      <m:t>,</m:t>
                    </m:r>
                    <m:acc>
                      <m:accPr>
                        <m:chr m:val="̂"/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acc>
                  </m:oMath>
                </a14:m>
                <a:r>
                  <a:rPr lang="en-US" altLang="zh-TW" dirty="0" smtClean="0"/>
                  <a:t>)</a:t>
                </a:r>
                <a:r>
                  <a:rPr lang="zh-TW" altLang="en-US" dirty="0" smtClean="0"/>
                  <a:t>的均方差和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11" name="文字方塊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3662" y="2422991"/>
                <a:ext cx="6008338" cy="384144"/>
              </a:xfrm>
              <a:prstGeom prst="rect">
                <a:avLst/>
              </a:prstGeom>
              <a:blipFill rotWithShape="0">
                <a:blip r:embed="rId4"/>
                <a:stretch>
                  <a:fillRect l="-811" t="-3175" b="-2539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圓角矩形 11"/>
          <p:cNvSpPr/>
          <p:nvPr/>
        </p:nvSpPr>
        <p:spPr>
          <a:xfrm>
            <a:off x="3269797" y="2951617"/>
            <a:ext cx="3036350" cy="995347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圓角矩形 12"/>
          <p:cNvSpPr/>
          <p:nvPr/>
        </p:nvSpPr>
        <p:spPr>
          <a:xfrm>
            <a:off x="2681488" y="4171422"/>
            <a:ext cx="976112" cy="655221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圓角矩形 13"/>
          <p:cNvSpPr/>
          <p:nvPr/>
        </p:nvSpPr>
        <p:spPr>
          <a:xfrm>
            <a:off x="5614871" y="4153894"/>
            <a:ext cx="976112" cy="655221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圓角矩形 14"/>
          <p:cNvSpPr/>
          <p:nvPr/>
        </p:nvSpPr>
        <p:spPr>
          <a:xfrm>
            <a:off x="2372810" y="5047867"/>
            <a:ext cx="2245489" cy="785774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文字方塊 15"/>
          <p:cNvSpPr txBox="1"/>
          <p:nvPr/>
        </p:nvSpPr>
        <p:spPr>
          <a:xfrm>
            <a:off x="7794109" y="3784562"/>
            <a:ext cx="36065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這個</a:t>
            </a:r>
            <a:r>
              <a:rPr lang="en-US" altLang="zh-TW" dirty="0" smtClean="0"/>
              <a:t>grid cell</a:t>
            </a:r>
            <a:r>
              <a:rPr lang="zh-TW" altLang="en-US" dirty="0" smtClean="0"/>
              <a:t>有沒有物件的信心度</a:t>
            </a:r>
            <a:endParaRPr lang="zh-TW" altLang="en-US" dirty="0"/>
          </a:p>
        </p:txBody>
      </p:sp>
      <p:sp>
        <p:nvSpPr>
          <p:cNvPr id="17" name="文字方塊 16"/>
          <p:cNvSpPr txBox="1"/>
          <p:nvPr/>
        </p:nvSpPr>
        <p:spPr>
          <a:xfrm>
            <a:off x="5394523" y="4993841"/>
            <a:ext cx="4096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這個物件被判斷成每個類別的機率</a:t>
            </a:r>
            <a:endParaRPr lang="zh-TW" altLang="en-US" dirty="0"/>
          </a:p>
        </p:txBody>
      </p:sp>
      <p:cxnSp>
        <p:nvCxnSpPr>
          <p:cNvPr id="8" name="弧形接點 7"/>
          <p:cNvCxnSpPr>
            <a:stCxn id="15" idx="3"/>
            <a:endCxn id="17" idx="1"/>
          </p:cNvCxnSpPr>
          <p:nvPr/>
        </p:nvCxnSpPr>
        <p:spPr>
          <a:xfrm flipV="1">
            <a:off x="4618299" y="5178507"/>
            <a:ext cx="776224" cy="262247"/>
          </a:xfrm>
          <a:prstGeom prst="curved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弧形接點 18"/>
          <p:cNvCxnSpPr>
            <a:stCxn id="14" idx="0"/>
            <a:endCxn id="16" idx="1"/>
          </p:cNvCxnSpPr>
          <p:nvPr/>
        </p:nvCxnSpPr>
        <p:spPr>
          <a:xfrm rot="5400000" flipH="1" flipV="1">
            <a:off x="6856185" y="3215970"/>
            <a:ext cx="184666" cy="1691182"/>
          </a:xfrm>
          <a:prstGeom prst="curved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弧形接點 22"/>
          <p:cNvCxnSpPr>
            <a:stCxn id="13" idx="0"/>
            <a:endCxn id="16" idx="1"/>
          </p:cNvCxnSpPr>
          <p:nvPr/>
        </p:nvCxnSpPr>
        <p:spPr>
          <a:xfrm rot="5400000" flipH="1" flipV="1">
            <a:off x="5380729" y="1758043"/>
            <a:ext cx="202194" cy="4624565"/>
          </a:xfrm>
          <a:prstGeom prst="curved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弧形接點 27"/>
          <p:cNvCxnSpPr>
            <a:stCxn id="12" idx="0"/>
            <a:endCxn id="11" idx="1"/>
          </p:cNvCxnSpPr>
          <p:nvPr/>
        </p:nvCxnSpPr>
        <p:spPr>
          <a:xfrm rot="5400000" flipH="1" flipV="1">
            <a:off x="5317540" y="2085495"/>
            <a:ext cx="336554" cy="1395690"/>
          </a:xfrm>
          <a:prstGeom prst="curved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弧形接點 30"/>
          <p:cNvCxnSpPr>
            <a:stCxn id="10" idx="0"/>
            <a:endCxn id="5" idx="1"/>
          </p:cNvCxnSpPr>
          <p:nvPr/>
        </p:nvCxnSpPr>
        <p:spPr>
          <a:xfrm rot="5400000" flipH="1" flipV="1">
            <a:off x="4757194" y="1018725"/>
            <a:ext cx="599145" cy="1667340"/>
          </a:xfrm>
          <a:prstGeom prst="curved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5761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83127" y="2291787"/>
            <a:ext cx="3780000" cy="37800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 smtClean="0"/>
              <a:t>是不是有</a:t>
            </a:r>
            <a:r>
              <a:rPr lang="zh-TW" altLang="en-US" dirty="0"/>
              <a:t>物件</a:t>
            </a:r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0595561"/>
              </p:ext>
            </p:extLst>
          </p:nvPr>
        </p:nvGraphicFramePr>
        <p:xfrm>
          <a:off x="83127" y="2291787"/>
          <a:ext cx="3780000" cy="378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0000"/>
                <a:gridCol w="540000"/>
                <a:gridCol w="540000"/>
                <a:gridCol w="540000"/>
                <a:gridCol w="540000"/>
                <a:gridCol w="540000"/>
                <a:gridCol w="540000"/>
              </a:tblGrid>
              <a:tr h="54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 smtClean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 smtClean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 smtClean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 smtClean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 smtClean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 smtClean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 smtClean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4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 smtClean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 smtClean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 smtClean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 smtClean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4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 smtClean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 smtClean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 smtClean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 smtClean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4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 smtClean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 smtClean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 smtClean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 smtClean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 smtClean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4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 smtClean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 smtClean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 smtClean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 smtClean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 smtClean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4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 smtClean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 smtClean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 smtClean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 smtClean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4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 smtClean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 smtClean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 smtClean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9" name="表格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4847124"/>
              </p:ext>
            </p:extLst>
          </p:nvPr>
        </p:nvGraphicFramePr>
        <p:xfrm>
          <a:off x="4089896" y="2291787"/>
          <a:ext cx="3780000" cy="378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0000"/>
                <a:gridCol w="540000"/>
                <a:gridCol w="540000"/>
                <a:gridCol w="540000"/>
                <a:gridCol w="540000"/>
                <a:gridCol w="540000"/>
                <a:gridCol w="540000"/>
              </a:tblGrid>
              <a:tr h="54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 smtClean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 smtClean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 smtClean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 smtClean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 smtClean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 smtClean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 smtClean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4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 smtClean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 smtClean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 smtClean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 smtClean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4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 smtClean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 smtClean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 smtClean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 smtClean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4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 smtClean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 smtClean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 smtClean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 smtClean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 smtClean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4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 smtClean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 smtClean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 smtClean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 smtClean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 smtClean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4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 smtClean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 smtClean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 smtClean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 smtClean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4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 smtClean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 smtClean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 smtClean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5551093" y="1610299"/>
                <a:ext cx="857605" cy="6643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3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  <m:sup>
                          <m:r>
                            <a:rPr lang="en-US" altLang="zh-TW" sz="3600" b="0" i="1" smtClean="0">
                              <a:latin typeface="Cambria Math" panose="02040503050406030204" pitchFamily="18" charset="0"/>
                            </a:rPr>
                            <m:t>𝑜𝑏𝑗</m:t>
                          </m:r>
                        </m:sup>
                      </m:sSup>
                    </m:oMath>
                  </m:oMathPara>
                </a14:m>
                <a:endParaRPr lang="zh-TW" altLang="en-US" sz="3600" dirty="0"/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1093" y="1610299"/>
                <a:ext cx="857605" cy="664349"/>
              </a:xfrm>
              <a:prstGeom prst="rect">
                <a:avLst/>
              </a:prstGeom>
              <a:blipFill rotWithShape="0">
                <a:blip r:embed="rId3"/>
                <a:stretch>
                  <a:fillRect r="-428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1" name="表格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5932274"/>
              </p:ext>
            </p:extLst>
          </p:nvPr>
        </p:nvGraphicFramePr>
        <p:xfrm>
          <a:off x="8166741" y="2291787"/>
          <a:ext cx="3780000" cy="378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0000"/>
                <a:gridCol w="540000"/>
                <a:gridCol w="540000"/>
                <a:gridCol w="540000"/>
                <a:gridCol w="540000"/>
                <a:gridCol w="540000"/>
                <a:gridCol w="540000"/>
              </a:tblGrid>
              <a:tr h="54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4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 smtClean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 smtClean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 smtClean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4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 smtClean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 smtClean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 smtClean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4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 smtClean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 smtClean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4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 smtClean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 smtClean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4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 smtClean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 smtClean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 smtClean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4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 smtClean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 smtClean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 smtClean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 smtClean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/>
              <p:cNvSpPr txBox="1"/>
              <p:nvPr/>
            </p:nvSpPr>
            <p:spPr>
              <a:xfrm>
                <a:off x="9627938" y="1610299"/>
                <a:ext cx="857605" cy="6643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3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  <m:sup>
                          <m:r>
                            <a:rPr lang="en-US" altLang="zh-TW" sz="3600" b="0" i="1" smtClean="0">
                              <a:latin typeface="Cambria Math" panose="02040503050406030204" pitchFamily="18" charset="0"/>
                            </a:rPr>
                            <m:t>𝑛𝑜𝑜𝑏𝑗</m:t>
                          </m:r>
                        </m:sup>
                      </m:sSup>
                    </m:oMath>
                  </m:oMathPara>
                </a14:m>
                <a:endParaRPr lang="zh-TW" altLang="en-US" sz="3600" dirty="0"/>
              </a:p>
            </p:txBody>
          </p:sp>
        </mc:Choice>
        <mc:Fallback xmlns="">
          <p:sp>
            <p:nvSpPr>
              <p:cNvPr id="12" name="文字方塊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27938" y="1610299"/>
                <a:ext cx="857605" cy="664349"/>
              </a:xfrm>
              <a:prstGeom prst="rect">
                <a:avLst/>
              </a:prstGeom>
              <a:blipFill rotWithShape="0">
                <a:blip r:embed="rId4"/>
                <a:stretch>
                  <a:fillRect r="-5248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9222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551281" y="2108521"/>
            <a:ext cx="3780000" cy="37800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 smtClean="0"/>
              <a:t>是不是有</a:t>
            </a:r>
            <a:r>
              <a:rPr lang="zh-TW" altLang="en-US" dirty="0"/>
              <a:t>物件</a:t>
            </a:r>
          </a:p>
        </p:txBody>
      </p:sp>
      <p:sp>
        <p:nvSpPr>
          <p:cNvPr id="3" name="矩形 2"/>
          <p:cNvSpPr/>
          <p:nvPr/>
        </p:nvSpPr>
        <p:spPr>
          <a:xfrm>
            <a:off x="2313281" y="2606233"/>
            <a:ext cx="1898073" cy="3194612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3" name="圖片 12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6997762" y="2052577"/>
            <a:ext cx="3780000" cy="3780000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7759762" y="2550289"/>
            <a:ext cx="1898073" cy="3194612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文字方塊 3"/>
          <p:cNvSpPr txBox="1"/>
          <p:nvPr/>
        </p:nvSpPr>
        <p:spPr>
          <a:xfrm>
            <a:off x="3078865" y="1539432"/>
            <a:ext cx="12847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 smtClean="0"/>
              <a:t>物件框</a:t>
            </a:r>
            <a:endParaRPr lang="zh-TW" altLang="en-US" dirty="0"/>
          </a:p>
        </p:txBody>
      </p:sp>
      <p:cxnSp>
        <p:nvCxnSpPr>
          <p:cNvPr id="7" name="弧形接點 6"/>
          <p:cNvCxnSpPr>
            <a:stCxn id="4" idx="2"/>
          </p:cNvCxnSpPr>
          <p:nvPr/>
        </p:nvCxnSpPr>
        <p:spPr>
          <a:xfrm rot="5400000">
            <a:off x="3121742" y="2004784"/>
            <a:ext cx="695539" cy="503498"/>
          </a:xfrm>
          <a:prstGeom prst="curvedConnector3">
            <a:avLst/>
          </a:prstGeom>
          <a:ln w="34925">
            <a:solidFill>
              <a:srgbClr val="FF0000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6137162"/>
              </p:ext>
            </p:extLst>
          </p:nvPr>
        </p:nvGraphicFramePr>
        <p:xfrm>
          <a:off x="6997762" y="2075726"/>
          <a:ext cx="3780000" cy="378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0000"/>
                <a:gridCol w="540000"/>
                <a:gridCol w="540000"/>
                <a:gridCol w="540000"/>
                <a:gridCol w="540000"/>
                <a:gridCol w="540000"/>
                <a:gridCol w="540000"/>
              </a:tblGrid>
              <a:tr h="54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2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2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2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2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2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2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2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4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2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2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2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4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2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2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2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4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2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2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2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4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2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2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2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4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2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2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2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4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2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2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2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15" name="向右箭號 14"/>
          <p:cNvSpPr/>
          <p:nvPr/>
        </p:nvSpPr>
        <p:spPr>
          <a:xfrm>
            <a:off x="5683169" y="3321934"/>
            <a:ext cx="925975" cy="54401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24171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文字方塊 54"/>
          <p:cNvSpPr txBox="1"/>
          <p:nvPr/>
        </p:nvSpPr>
        <p:spPr>
          <a:xfrm rot="1851522">
            <a:off x="8620296" y="5856343"/>
            <a:ext cx="270819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 smtClean="0"/>
              <a:t>Probability for Box 1</a:t>
            </a:r>
            <a:endParaRPr lang="zh-TW" altLang="en-US" dirty="0"/>
          </a:p>
        </p:txBody>
      </p:sp>
      <p:sp>
        <p:nvSpPr>
          <p:cNvPr id="56" name="文字方塊 55"/>
          <p:cNvSpPr txBox="1"/>
          <p:nvPr/>
        </p:nvSpPr>
        <p:spPr>
          <a:xfrm rot="1851522">
            <a:off x="9658351" y="5820262"/>
            <a:ext cx="270819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 smtClean="0"/>
              <a:t>Probability for Box 2</a:t>
            </a:r>
            <a:endParaRPr lang="zh-TW" altLang="en-US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/>
              <a:t>SSD detector</a:t>
            </a:r>
            <a:endParaRPr lang="zh-TW" altLang="en-US" dirty="0"/>
          </a:p>
        </p:txBody>
      </p:sp>
      <p:pic>
        <p:nvPicPr>
          <p:cNvPr id="47" name="圖片 4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3843" y="3374575"/>
            <a:ext cx="2578832" cy="1804572"/>
          </a:xfrm>
          <a:prstGeom prst="rect">
            <a:avLst/>
          </a:prstGeom>
        </p:spPr>
      </p:pic>
      <p:sp>
        <p:nvSpPr>
          <p:cNvPr id="48" name="矩形 47"/>
          <p:cNvSpPr/>
          <p:nvPr/>
        </p:nvSpPr>
        <p:spPr>
          <a:xfrm>
            <a:off x="5247851" y="1788078"/>
            <a:ext cx="2084294" cy="2554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Boundary Box (5)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49" name="文字方塊 48"/>
          <p:cNvSpPr txBox="1"/>
          <p:nvPr/>
        </p:nvSpPr>
        <p:spPr>
          <a:xfrm rot="2798387">
            <a:off x="4760489" y="4280988"/>
            <a:ext cx="3517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 smtClean="0"/>
              <a:t>Box1</a:t>
            </a:r>
          </a:p>
          <a:p>
            <a:pPr algn="ctr"/>
            <a:r>
              <a:rPr lang="en-US" altLang="zh-TW" dirty="0" smtClean="0"/>
              <a:t>(</a:t>
            </a:r>
            <a:r>
              <a:rPr lang="en-US" altLang="zh-TW" dirty="0" err="1" smtClean="0"/>
              <a:t>tx</a:t>
            </a:r>
            <a:r>
              <a:rPr lang="en-US" altLang="zh-TW" dirty="0" smtClean="0"/>
              <a:t>, ty, </a:t>
            </a:r>
            <a:r>
              <a:rPr lang="en-US" altLang="zh-TW" dirty="0" err="1" smtClean="0"/>
              <a:t>tw</a:t>
            </a:r>
            <a:r>
              <a:rPr lang="en-US" altLang="zh-TW" dirty="0" smtClean="0"/>
              <a:t>, </a:t>
            </a:r>
            <a:r>
              <a:rPr lang="en-US" altLang="zh-TW" dirty="0" err="1" smtClean="0"/>
              <a:t>th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pic>
        <p:nvPicPr>
          <p:cNvPr id="50" name="圖片 4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3717" y="2125847"/>
            <a:ext cx="2164268" cy="1804572"/>
          </a:xfrm>
          <a:prstGeom prst="rect">
            <a:avLst/>
          </a:prstGeom>
        </p:spPr>
      </p:pic>
      <p:sp>
        <p:nvSpPr>
          <p:cNvPr id="51" name="文字方塊 50"/>
          <p:cNvSpPr txBox="1"/>
          <p:nvPr/>
        </p:nvSpPr>
        <p:spPr>
          <a:xfrm rot="2798387">
            <a:off x="5794538" y="4153242"/>
            <a:ext cx="3517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 smtClean="0"/>
              <a:t>Box2</a:t>
            </a:r>
          </a:p>
          <a:p>
            <a:pPr algn="ctr"/>
            <a:r>
              <a:rPr lang="en-US" altLang="zh-TW" dirty="0" smtClean="0"/>
              <a:t>(</a:t>
            </a:r>
            <a:r>
              <a:rPr lang="en-US" altLang="zh-TW" dirty="0" err="1" smtClean="0"/>
              <a:t>tx</a:t>
            </a:r>
            <a:r>
              <a:rPr lang="en-US" altLang="zh-TW" dirty="0" smtClean="0"/>
              <a:t>, ty, </a:t>
            </a:r>
            <a:r>
              <a:rPr lang="en-US" altLang="zh-TW" dirty="0" err="1" smtClean="0"/>
              <a:t>tw</a:t>
            </a:r>
            <a:r>
              <a:rPr lang="en-US" altLang="zh-TW" dirty="0" smtClean="0"/>
              <a:t>, </a:t>
            </a:r>
            <a:r>
              <a:rPr lang="en-US" altLang="zh-TW" dirty="0" err="1" smtClean="0"/>
              <a:t>th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sp>
        <p:nvSpPr>
          <p:cNvPr id="52" name="矩形 51"/>
          <p:cNvSpPr/>
          <p:nvPr/>
        </p:nvSpPr>
        <p:spPr>
          <a:xfrm>
            <a:off x="8523843" y="2590180"/>
            <a:ext cx="2462963" cy="5849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Class confidence (C=4+1)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53" name="左大括弧 52"/>
          <p:cNvSpPr/>
          <p:nvPr/>
        </p:nvSpPr>
        <p:spPr>
          <a:xfrm rot="16200000">
            <a:off x="9322389" y="4856873"/>
            <a:ext cx="385500" cy="103004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4" name="左大括弧 53"/>
          <p:cNvSpPr/>
          <p:nvPr/>
        </p:nvSpPr>
        <p:spPr>
          <a:xfrm rot="16200000">
            <a:off x="10373669" y="4856872"/>
            <a:ext cx="385500" cy="103004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左大括弧 27"/>
          <p:cNvSpPr/>
          <p:nvPr/>
        </p:nvSpPr>
        <p:spPr>
          <a:xfrm rot="16200000">
            <a:off x="6070542" y="3592016"/>
            <a:ext cx="221852" cy="827760"/>
          </a:xfrm>
          <a:prstGeom prst="leftBrace">
            <a:avLst/>
          </a:prstGeom>
          <a:noFill/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左大括弧 28"/>
          <p:cNvSpPr/>
          <p:nvPr/>
        </p:nvSpPr>
        <p:spPr>
          <a:xfrm rot="16200000">
            <a:off x="6954126" y="3610778"/>
            <a:ext cx="186404" cy="825684"/>
          </a:xfrm>
          <a:prstGeom prst="leftBrace">
            <a:avLst/>
          </a:prstGeom>
          <a:noFill/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41" name="群組 40"/>
          <p:cNvGrpSpPr/>
          <p:nvPr/>
        </p:nvGrpSpPr>
        <p:grpSpPr>
          <a:xfrm>
            <a:off x="621361" y="2436926"/>
            <a:ext cx="4446495" cy="1976257"/>
            <a:chOff x="3164541" y="4383853"/>
            <a:chExt cx="4446495" cy="1976257"/>
          </a:xfrm>
        </p:grpSpPr>
        <p:sp>
          <p:nvSpPr>
            <p:cNvPr id="42" name="圓角矩形 41"/>
            <p:cNvSpPr/>
            <p:nvPr/>
          </p:nvSpPr>
          <p:spPr>
            <a:xfrm>
              <a:off x="3164542" y="4464074"/>
              <a:ext cx="4446494" cy="1896036"/>
            </a:xfrm>
            <a:prstGeom prst="roundRect">
              <a:avLst/>
            </a:prstGeom>
            <a:noFill/>
            <a:ln>
              <a:solidFill>
                <a:srgbClr val="F70A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3" name="矩形 42"/>
            <p:cNvSpPr/>
            <p:nvPr/>
          </p:nvSpPr>
          <p:spPr>
            <a:xfrm>
              <a:off x="5052823" y="4746460"/>
              <a:ext cx="2331298" cy="5329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smtClean="0">
                  <a:solidFill>
                    <a:schemeClr val="tx1"/>
                  </a:solidFill>
                </a:rPr>
                <a:t>Boundary Box </a:t>
              </a:r>
              <a:br>
                <a:rPr lang="en-US" altLang="zh-TW" dirty="0" smtClean="0">
                  <a:solidFill>
                    <a:schemeClr val="tx1"/>
                  </a:solidFill>
                </a:rPr>
              </a:br>
              <a:r>
                <a:rPr lang="en-US" altLang="zh-TW" dirty="0" smtClean="0">
                  <a:solidFill>
                    <a:schemeClr val="tx1"/>
                  </a:solidFill>
                </a:rPr>
                <a:t>(# anchor * 4)</a:t>
              </a:r>
              <a:endParaRPr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4" name="矩形 43"/>
            <p:cNvSpPr/>
            <p:nvPr/>
          </p:nvSpPr>
          <p:spPr>
            <a:xfrm>
              <a:off x="5052823" y="5543197"/>
              <a:ext cx="2462963" cy="58494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smtClean="0">
                  <a:solidFill>
                    <a:schemeClr val="tx1"/>
                  </a:solidFill>
                </a:rPr>
                <a:t>Class confidence </a:t>
              </a:r>
              <a:br>
                <a:rPr lang="en-US" altLang="zh-TW" dirty="0" smtClean="0">
                  <a:solidFill>
                    <a:schemeClr val="tx1"/>
                  </a:solidFill>
                </a:rPr>
              </a:br>
              <a:r>
                <a:rPr lang="en-US" altLang="zh-TW" dirty="0" smtClean="0">
                  <a:solidFill>
                    <a:schemeClr val="tx1"/>
                  </a:solidFill>
                </a:rPr>
                <a:t>(# </a:t>
              </a:r>
              <a:r>
                <a:rPr lang="en-US" altLang="zh-TW" dirty="0">
                  <a:solidFill>
                    <a:schemeClr val="tx1"/>
                  </a:solidFill>
                </a:rPr>
                <a:t>anchor </a:t>
              </a:r>
              <a:r>
                <a:rPr lang="en-US" altLang="zh-TW" dirty="0" smtClean="0">
                  <a:solidFill>
                    <a:schemeClr val="tx1"/>
                  </a:solidFill>
                </a:rPr>
                <a:t>*(C+1))</a:t>
              </a:r>
              <a:endParaRPr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5" name="矩形 44"/>
            <p:cNvSpPr/>
            <p:nvPr/>
          </p:nvSpPr>
          <p:spPr>
            <a:xfrm>
              <a:off x="3645364" y="4880931"/>
              <a:ext cx="926636" cy="25549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smtClean="0">
                  <a:solidFill>
                    <a:schemeClr val="tx1"/>
                  </a:solidFill>
                </a:rPr>
                <a:t>conv</a:t>
              </a:r>
              <a:endParaRPr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6" name="矩形 45"/>
            <p:cNvSpPr/>
            <p:nvPr/>
          </p:nvSpPr>
          <p:spPr>
            <a:xfrm>
              <a:off x="3645364" y="5707924"/>
              <a:ext cx="926636" cy="25549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smtClean="0">
                  <a:solidFill>
                    <a:schemeClr val="tx1"/>
                  </a:solidFill>
                </a:rPr>
                <a:t>conv</a:t>
              </a:r>
              <a:endParaRPr lang="zh-TW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59" name="直線單箭頭接點 58"/>
            <p:cNvCxnSpPr>
              <a:stCxn id="45" idx="3"/>
              <a:endCxn id="43" idx="1"/>
            </p:cNvCxnSpPr>
            <p:nvPr/>
          </p:nvCxnSpPr>
          <p:spPr>
            <a:xfrm>
              <a:off x="4572000" y="5008678"/>
              <a:ext cx="480823" cy="425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線單箭頭接點 60"/>
            <p:cNvCxnSpPr>
              <a:stCxn id="46" idx="3"/>
              <a:endCxn id="44" idx="1"/>
            </p:cNvCxnSpPr>
            <p:nvPr/>
          </p:nvCxnSpPr>
          <p:spPr>
            <a:xfrm>
              <a:off x="4572000" y="5835671"/>
              <a:ext cx="48082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矩形 62"/>
            <p:cNvSpPr/>
            <p:nvPr/>
          </p:nvSpPr>
          <p:spPr>
            <a:xfrm>
              <a:off x="4962056" y="4383853"/>
              <a:ext cx="104868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 smtClean="0"/>
                <a:t>detector</a:t>
              </a:r>
              <a:endParaRPr lang="zh-TW" altLang="en-US" dirty="0"/>
            </a:p>
          </p:txBody>
        </p:sp>
        <p:cxnSp>
          <p:nvCxnSpPr>
            <p:cNvPr id="64" name="直線單箭頭接點 63"/>
            <p:cNvCxnSpPr/>
            <p:nvPr/>
          </p:nvCxnSpPr>
          <p:spPr>
            <a:xfrm>
              <a:off x="3164541" y="5032980"/>
              <a:ext cx="48082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線單箭頭接點 64"/>
            <p:cNvCxnSpPr/>
            <p:nvPr/>
          </p:nvCxnSpPr>
          <p:spPr>
            <a:xfrm>
              <a:off x="3164541" y="5835671"/>
              <a:ext cx="48082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群組 65"/>
          <p:cNvGrpSpPr/>
          <p:nvPr/>
        </p:nvGrpSpPr>
        <p:grpSpPr>
          <a:xfrm>
            <a:off x="3741124" y="3807390"/>
            <a:ext cx="1889654" cy="1475371"/>
            <a:chOff x="2989943" y="3930418"/>
            <a:chExt cx="1889654" cy="1475371"/>
          </a:xfrm>
        </p:grpSpPr>
        <p:sp>
          <p:nvSpPr>
            <p:cNvPr id="67" name="矩形 66"/>
            <p:cNvSpPr/>
            <p:nvPr/>
          </p:nvSpPr>
          <p:spPr>
            <a:xfrm>
              <a:off x="3570514" y="3930418"/>
              <a:ext cx="339403" cy="43233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8" name="文字方塊 67"/>
            <p:cNvSpPr txBox="1"/>
            <p:nvPr/>
          </p:nvSpPr>
          <p:spPr>
            <a:xfrm>
              <a:off x="2989943" y="5036457"/>
              <a:ext cx="1889654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 smtClean="0"/>
                <a:t>Background</a:t>
              </a:r>
              <a:endParaRPr lang="zh-TW" altLang="en-US" dirty="0"/>
            </a:p>
          </p:txBody>
        </p:sp>
        <p:cxnSp>
          <p:nvCxnSpPr>
            <p:cNvPr id="69" name="直線單箭頭接點 68"/>
            <p:cNvCxnSpPr>
              <a:stCxn id="68" idx="0"/>
            </p:cNvCxnSpPr>
            <p:nvPr/>
          </p:nvCxnSpPr>
          <p:spPr>
            <a:xfrm flipH="1" flipV="1">
              <a:off x="3686629" y="4362750"/>
              <a:ext cx="248141" cy="673707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37449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592694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zh-TW" dirty="0" smtClean="0"/>
              <a:t>SSD vs YOLO</a:t>
            </a:r>
            <a:endParaRPr lang="zh-TW" altLang="en-US" dirty="0"/>
          </a:p>
        </p:txBody>
      </p:sp>
      <p:grpSp>
        <p:nvGrpSpPr>
          <p:cNvPr id="5" name="群組 4"/>
          <p:cNvGrpSpPr/>
          <p:nvPr/>
        </p:nvGrpSpPr>
        <p:grpSpPr>
          <a:xfrm>
            <a:off x="621361" y="2080578"/>
            <a:ext cx="4446495" cy="2332605"/>
            <a:chOff x="3164541" y="4027505"/>
            <a:chExt cx="4446495" cy="2332605"/>
          </a:xfrm>
        </p:grpSpPr>
        <p:sp>
          <p:nvSpPr>
            <p:cNvPr id="6" name="圓角矩形 5"/>
            <p:cNvSpPr/>
            <p:nvPr/>
          </p:nvSpPr>
          <p:spPr>
            <a:xfrm>
              <a:off x="3164542" y="4464074"/>
              <a:ext cx="4446494" cy="1896036"/>
            </a:xfrm>
            <a:prstGeom prst="roundRect">
              <a:avLst/>
            </a:prstGeom>
            <a:noFill/>
            <a:ln>
              <a:solidFill>
                <a:srgbClr val="F70A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5052823" y="4746460"/>
              <a:ext cx="2331298" cy="5329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smtClean="0">
                  <a:solidFill>
                    <a:schemeClr val="tx1"/>
                  </a:solidFill>
                </a:rPr>
                <a:t>Boundary Box </a:t>
              </a:r>
              <a:br>
                <a:rPr lang="en-US" altLang="zh-TW" dirty="0" smtClean="0">
                  <a:solidFill>
                    <a:schemeClr val="tx1"/>
                  </a:solidFill>
                </a:rPr>
              </a:br>
              <a:r>
                <a:rPr lang="en-US" altLang="zh-TW" dirty="0" smtClean="0">
                  <a:solidFill>
                    <a:schemeClr val="tx1"/>
                  </a:solidFill>
                </a:rPr>
                <a:t>(# anchor * 4)</a:t>
              </a:r>
              <a:endParaRPr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5052823" y="5543197"/>
              <a:ext cx="2462963" cy="58494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smtClean="0">
                  <a:solidFill>
                    <a:schemeClr val="tx1"/>
                  </a:solidFill>
                </a:rPr>
                <a:t>Class confidence </a:t>
              </a:r>
              <a:br>
                <a:rPr lang="en-US" altLang="zh-TW" dirty="0" smtClean="0">
                  <a:solidFill>
                    <a:schemeClr val="tx1"/>
                  </a:solidFill>
                </a:rPr>
              </a:br>
              <a:r>
                <a:rPr lang="en-US" altLang="zh-TW" dirty="0" smtClean="0">
                  <a:solidFill>
                    <a:schemeClr val="tx1"/>
                  </a:solidFill>
                </a:rPr>
                <a:t>(# </a:t>
              </a:r>
              <a:r>
                <a:rPr lang="en-US" altLang="zh-TW" dirty="0">
                  <a:solidFill>
                    <a:schemeClr val="tx1"/>
                  </a:solidFill>
                </a:rPr>
                <a:t>anchor </a:t>
              </a:r>
              <a:r>
                <a:rPr lang="en-US" altLang="zh-TW" dirty="0" smtClean="0">
                  <a:solidFill>
                    <a:schemeClr val="tx1"/>
                  </a:solidFill>
                </a:rPr>
                <a:t>*(C+1))</a:t>
              </a:r>
              <a:endParaRPr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3645364" y="4880931"/>
              <a:ext cx="926636" cy="25549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smtClean="0">
                  <a:solidFill>
                    <a:schemeClr val="tx1"/>
                  </a:solidFill>
                </a:rPr>
                <a:t>conv</a:t>
              </a:r>
              <a:endParaRPr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3645364" y="5707924"/>
              <a:ext cx="926636" cy="25549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smtClean="0">
                  <a:solidFill>
                    <a:schemeClr val="tx1"/>
                  </a:solidFill>
                </a:rPr>
                <a:t>conv</a:t>
              </a:r>
              <a:endParaRPr lang="zh-TW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1" name="直線單箭頭接點 10"/>
            <p:cNvCxnSpPr>
              <a:stCxn id="9" idx="3"/>
              <a:endCxn id="7" idx="1"/>
            </p:cNvCxnSpPr>
            <p:nvPr/>
          </p:nvCxnSpPr>
          <p:spPr>
            <a:xfrm>
              <a:off x="4572000" y="5008678"/>
              <a:ext cx="480823" cy="425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線單箭頭接點 11"/>
            <p:cNvCxnSpPr>
              <a:stCxn id="10" idx="3"/>
              <a:endCxn id="8" idx="1"/>
            </p:cNvCxnSpPr>
            <p:nvPr/>
          </p:nvCxnSpPr>
          <p:spPr>
            <a:xfrm>
              <a:off x="4572000" y="5835671"/>
              <a:ext cx="48082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矩形 12"/>
            <p:cNvSpPr/>
            <p:nvPr/>
          </p:nvSpPr>
          <p:spPr>
            <a:xfrm>
              <a:off x="4863446" y="4027505"/>
              <a:ext cx="158408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 smtClean="0"/>
                <a:t>SSD detector</a:t>
              </a:r>
              <a:endParaRPr lang="zh-TW" altLang="en-US" dirty="0"/>
            </a:p>
          </p:txBody>
        </p:sp>
        <p:cxnSp>
          <p:nvCxnSpPr>
            <p:cNvPr id="14" name="直線單箭頭接點 13"/>
            <p:cNvCxnSpPr/>
            <p:nvPr/>
          </p:nvCxnSpPr>
          <p:spPr>
            <a:xfrm>
              <a:off x="3164541" y="5032980"/>
              <a:ext cx="48082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單箭頭接點 14"/>
            <p:cNvCxnSpPr/>
            <p:nvPr/>
          </p:nvCxnSpPr>
          <p:spPr>
            <a:xfrm>
              <a:off x="3164541" y="5835671"/>
              <a:ext cx="48082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矩形 19"/>
          <p:cNvSpPr/>
          <p:nvPr/>
        </p:nvSpPr>
        <p:spPr>
          <a:xfrm>
            <a:off x="7946737" y="2934003"/>
            <a:ext cx="2558212" cy="10824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Boundary Box </a:t>
            </a:r>
            <a:endParaRPr lang="en-US" altLang="zh-TW" dirty="0" smtClean="0">
              <a:solidFill>
                <a:schemeClr val="tx1"/>
              </a:solidFill>
            </a:endParaRPr>
          </a:p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+ </a:t>
            </a:r>
          </a:p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class prob.</a:t>
            </a:r>
            <a:r>
              <a:rPr lang="en-US" altLang="zh-TW" dirty="0">
                <a:solidFill>
                  <a:schemeClr val="tx1"/>
                </a:solidFill>
              </a:rPr>
              <a:t/>
            </a:r>
            <a:br>
              <a:rPr lang="en-US" altLang="zh-TW" dirty="0">
                <a:solidFill>
                  <a:schemeClr val="tx1"/>
                </a:solidFill>
              </a:rPr>
            </a:br>
            <a:r>
              <a:rPr lang="en-US" altLang="zh-TW" dirty="0">
                <a:solidFill>
                  <a:schemeClr val="tx1"/>
                </a:solidFill>
              </a:rPr>
              <a:t>(# anchor * </a:t>
            </a:r>
            <a:r>
              <a:rPr lang="en-US" altLang="zh-TW" dirty="0" smtClean="0">
                <a:solidFill>
                  <a:schemeClr val="tx1"/>
                </a:solidFill>
              </a:rPr>
              <a:t>((4+1)+C))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6646854" y="3340776"/>
            <a:ext cx="926636" cy="2554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conv</a:t>
            </a:r>
            <a:endParaRPr lang="zh-TW" altLang="en-US" dirty="0">
              <a:solidFill>
                <a:schemeClr val="tx1"/>
              </a:solidFill>
            </a:endParaRPr>
          </a:p>
        </p:txBody>
      </p:sp>
      <p:cxnSp>
        <p:nvCxnSpPr>
          <p:cNvPr id="22" name="直線單箭頭接點 21"/>
          <p:cNvCxnSpPr>
            <a:stCxn id="21" idx="3"/>
            <a:endCxn id="20" idx="1"/>
          </p:cNvCxnSpPr>
          <p:nvPr/>
        </p:nvCxnSpPr>
        <p:spPr>
          <a:xfrm>
            <a:off x="7573490" y="3468523"/>
            <a:ext cx="373247" cy="67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2"/>
          <p:cNvCxnSpPr/>
          <p:nvPr/>
        </p:nvCxnSpPr>
        <p:spPr>
          <a:xfrm>
            <a:off x="6166031" y="3492825"/>
            <a:ext cx="48082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圓角矩形 23"/>
          <p:cNvSpPr/>
          <p:nvPr/>
        </p:nvSpPr>
        <p:spPr>
          <a:xfrm>
            <a:off x="6155856" y="2517147"/>
            <a:ext cx="4446494" cy="1896036"/>
          </a:xfrm>
          <a:prstGeom prst="roundRect">
            <a:avLst/>
          </a:prstGeom>
          <a:noFill/>
          <a:ln>
            <a:solidFill>
              <a:srgbClr val="F70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矩形 29"/>
          <p:cNvSpPr/>
          <p:nvPr/>
        </p:nvSpPr>
        <p:spPr>
          <a:xfrm>
            <a:off x="7669620" y="2045536"/>
            <a:ext cx="17876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/>
              <a:t>YOLO detector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5138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佈景主題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佈景主題2" id="{6A969ACB-63B7-45FD-9EDF-12BA4CC97ECD}" vid="{9AA78936-7E4F-499E-95DA-1B3CED9860D5}"/>
    </a:ext>
  </a:extLst>
</a:theme>
</file>

<file path=ppt/theme/theme2.xml><?xml version="1.0" encoding="utf-8"?>
<a:theme xmlns:a="http://schemas.openxmlformats.org/drawingml/2006/main" name="Elan_offical_1">
  <a:themeElements>
    <a:clrScheme name="ELAN">
      <a:dk1>
        <a:srgbClr val="174567"/>
      </a:dk1>
      <a:lt1>
        <a:sysClr val="window" lastClr="FFFFFF"/>
      </a:lt1>
      <a:dk2>
        <a:srgbClr val="226597"/>
      </a:dk2>
      <a:lt2>
        <a:srgbClr val="5AA8BA"/>
      </a:lt2>
      <a:accent1>
        <a:srgbClr val="226597"/>
      </a:accent1>
      <a:accent2>
        <a:srgbClr val="BCDDEA"/>
      </a:accent2>
      <a:accent3>
        <a:srgbClr val="87C0CD"/>
      </a:accent3>
      <a:accent4>
        <a:srgbClr val="D4EFF2"/>
      </a:accent4>
      <a:accent5>
        <a:srgbClr val="FFCD3F"/>
      </a:accent5>
      <a:accent6>
        <a:srgbClr val="FF7058"/>
      </a:accent6>
      <a:hlink>
        <a:srgbClr val="5AA8BA"/>
      </a:hlink>
      <a:folHlink>
        <a:srgbClr val="174567"/>
      </a:folHlink>
    </a:clrScheme>
    <a:fontScheme name="ELAN">
      <a:majorFont>
        <a:latin typeface="Malgun Gothic"/>
        <a:ea typeface="微軟正黑體"/>
        <a:cs typeface=""/>
      </a:majorFont>
      <a:minorFont>
        <a:latin typeface="Malgun Gothic"/>
        <a:ea typeface="微軟正黑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lan_offical_1" id="{332A494B-E58A-4F9C-B363-6181245B2500}" vid="{9B141AF5-CA3F-475F-A25B-70D355CE2EC0}"/>
    </a:ext>
  </a:extLst>
</a:theme>
</file>

<file path=ppt/theme/theme3.xml><?xml version="1.0" encoding="utf-8"?>
<a:theme xmlns:a="http://schemas.openxmlformats.org/drawingml/2006/main" name="1_Office 佈景主題">
  <a:themeElements>
    <a:clrScheme name="自訂 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6BCBC5"/>
      </a:accent1>
      <a:accent2>
        <a:srgbClr val="F5C636"/>
      </a:accent2>
      <a:accent3>
        <a:srgbClr val="FF614C"/>
      </a:accent3>
      <a:accent4>
        <a:srgbClr val="9ACA9F"/>
      </a:accent4>
      <a:accent5>
        <a:srgbClr val="70758C"/>
      </a:accent5>
      <a:accent6>
        <a:srgbClr val="F79646"/>
      </a:accent6>
      <a:hlink>
        <a:srgbClr val="000000"/>
      </a:hlink>
      <a:folHlink>
        <a:srgbClr val="000000"/>
      </a:folHlink>
    </a:clrScheme>
    <a:fontScheme name="自訂 2">
      <a:majorFont>
        <a:latin typeface="Arial"/>
        <a:ea typeface="微軟正黑體"/>
        <a:cs typeface=""/>
      </a:majorFont>
      <a:minorFont>
        <a:latin typeface="Arial"/>
        <a:ea typeface="微軟正黑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>
          <a:solidFill>
            <a:schemeClr val="bg1">
              <a:lumMod val="50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2_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Elan_cut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lan_cute" id="{FF8741B8-EDCE-4455-9F86-075CCB984380}" vid="{F37D2246-8A9B-4B1F-A722-FF88679CB1EF}"/>
    </a:ext>
  </a:extLst>
</a:theme>
</file>

<file path=ppt/theme/theme7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佈景主題2</Template>
  <TotalTime>19605</TotalTime>
  <Words>1181</Words>
  <Application>Microsoft Office PowerPoint</Application>
  <PresentationFormat>寬螢幕</PresentationFormat>
  <Paragraphs>430</Paragraphs>
  <Slides>25</Slides>
  <Notes>13</Notes>
  <HiddenSlides>0</HiddenSlides>
  <MMClips>0</MMClips>
  <ScaleCrop>false</ScaleCrop>
  <HeadingPairs>
    <vt:vector size="6" baseType="variant">
      <vt:variant>
        <vt:lpstr>使用字型</vt:lpstr>
      </vt:variant>
      <vt:variant>
        <vt:i4>11</vt:i4>
      </vt:variant>
      <vt:variant>
        <vt:lpstr>佈景主題</vt:lpstr>
      </vt:variant>
      <vt:variant>
        <vt:i4>6</vt:i4>
      </vt:variant>
      <vt:variant>
        <vt:lpstr>投影片標題</vt:lpstr>
      </vt:variant>
      <vt:variant>
        <vt:i4>25</vt:i4>
      </vt:variant>
    </vt:vector>
  </HeadingPairs>
  <TitlesOfParts>
    <vt:vector size="42" baseType="lpstr">
      <vt:lpstr>Malgun Gothic</vt:lpstr>
      <vt:lpstr>Microsoft YaHei UI Light</vt:lpstr>
      <vt:lpstr>微軟正黑體</vt:lpstr>
      <vt:lpstr>新細明體</vt:lpstr>
      <vt:lpstr>標楷體</vt:lpstr>
      <vt:lpstr>Arial</vt:lpstr>
      <vt:lpstr>Calibri</vt:lpstr>
      <vt:lpstr>Calibri Light</vt:lpstr>
      <vt:lpstr>Cambria Math</vt:lpstr>
      <vt:lpstr>Times New Roman</vt:lpstr>
      <vt:lpstr>Wingdings 2</vt:lpstr>
      <vt:lpstr>佈景主題2</vt:lpstr>
      <vt:lpstr>Elan_offical_1</vt:lpstr>
      <vt:lpstr>1_Office 佈景主題</vt:lpstr>
      <vt:lpstr>2_Office 佈景主題</vt:lpstr>
      <vt:lpstr>Office 佈景主題</vt:lpstr>
      <vt:lpstr>Elan_cute</vt:lpstr>
      <vt:lpstr>深度學習 Pytorch手把手實作 物件偵測YOLOv2</vt:lpstr>
      <vt:lpstr>YOLOv1的detector怎麼處理</vt:lpstr>
      <vt:lpstr>YOLOv1的detector怎麼處理</vt:lpstr>
      <vt:lpstr>YOLOv1的detector怎麼處理</vt:lpstr>
      <vt:lpstr>YOLOv1 loss function</vt:lpstr>
      <vt:lpstr>是不是有物件</vt:lpstr>
      <vt:lpstr>是不是有物件</vt:lpstr>
      <vt:lpstr>SSD detector</vt:lpstr>
      <vt:lpstr>SSD vs YOLO</vt:lpstr>
      <vt:lpstr>SSD vs YOLO</vt:lpstr>
      <vt:lpstr>SSD vs YOLO</vt:lpstr>
      <vt:lpstr>YOLOv1和v2以上</vt:lpstr>
      <vt:lpstr>YOLOv2後引入Anchor的想法</vt:lpstr>
      <vt:lpstr>YOLOv2後引入Anchor的想法</vt:lpstr>
      <vt:lpstr>YOLOv2後引入Anchor的想法</vt:lpstr>
      <vt:lpstr>YOLOv2後引入Anchor的想法</vt:lpstr>
      <vt:lpstr>YOLOv2後引入Anchor的想法</vt:lpstr>
      <vt:lpstr>YOLO如何推算物件座標和大小</vt:lpstr>
      <vt:lpstr>YOLO如何推算物件座標和大小</vt:lpstr>
      <vt:lpstr>YOLO如何推算物件座標和大小</vt:lpstr>
      <vt:lpstr>YOLO如何推算物件座標和大小</vt:lpstr>
      <vt:lpstr>YOLOv1和V2以上差異</vt:lpstr>
      <vt:lpstr>YOLOv3後引入Multi-scale Detection</vt:lpstr>
      <vt:lpstr>YOLOv3後引入Multi-scale Detection</vt:lpstr>
      <vt:lpstr>YOLOv3後引入Multi-scale Detection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 for  Statistical /Machine Learning</dc:title>
  <dc:creator>黃志勝</dc:creator>
  <cp:lastModifiedBy>chih-sheng Huang</cp:lastModifiedBy>
  <cp:revision>612</cp:revision>
  <dcterms:created xsi:type="dcterms:W3CDTF">2018-12-11T06:02:23Z</dcterms:created>
  <dcterms:modified xsi:type="dcterms:W3CDTF">2021-07-25T03:58:13Z</dcterms:modified>
</cp:coreProperties>
</file>